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71" r:id="rId3"/>
    <p:sldId id="257" r:id="rId4"/>
    <p:sldId id="278" r:id="rId5"/>
    <p:sldId id="276" r:id="rId6"/>
    <p:sldId id="259" r:id="rId7"/>
    <p:sldId id="260" r:id="rId8"/>
    <p:sldId id="261" r:id="rId9"/>
    <p:sldId id="266" r:id="rId10"/>
    <p:sldId id="272" r:id="rId11"/>
    <p:sldId id="280" r:id="rId12"/>
    <p:sldId id="281" r:id="rId13"/>
    <p:sldId id="282" r:id="rId14"/>
    <p:sldId id="284" r:id="rId15"/>
    <p:sldId id="283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3399FF"/>
    <a:srgbClr val="FF99CC"/>
    <a:srgbClr val="000099"/>
    <a:srgbClr val="0000FF"/>
    <a:srgbClr val="CC3300"/>
    <a:srgbClr val="FFFF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25" autoAdjust="0"/>
    <p:restoredTop sz="94660"/>
  </p:normalViewPr>
  <p:slideViewPr>
    <p:cSldViewPr>
      <p:cViewPr varScale="1">
        <p:scale>
          <a:sx n="103" d="100"/>
          <a:sy n="103" d="100"/>
        </p:scale>
        <p:origin x="-3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506530-312F-403C-95F5-58CDCF84FC1A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B7EE44E-560D-45B1-8EA0-D2CE90A670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E310B8-1D3C-480E-A874-0ED27325A5F9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38332F-A1A0-47EE-B3FB-B9C46FC3EDB3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F11CC-259C-4C21-9BDD-F8C25F687BC9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7AA38-5E71-4D38-B1AA-8778C1690B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157A-9A20-4FE7-B7D3-E859242823C9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3BF80-39FF-4657-BD19-7C9F8289A1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6099-1475-4244-9CFC-2C6CE6E19627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C1A62-FEA2-45B2-A466-B89973B1B4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C570-FA00-4A00-99DB-9586E641BBCF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B778E-06AD-4B4F-8FB8-9DA952BA487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B1D-FF08-409F-B4F5-B2FDA5277CE7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42888-B773-43C5-8FA4-B7FB3F8611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C869-9283-4BB3-8466-FE99A1A442F7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F03F6-1AA8-48EA-A32B-B140BD7D6D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936-9CC4-4821-BB7D-0D83F211DBF9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35849-2804-4476-9492-A1AD2FFBC6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7D61-C31D-43F6-9D0A-6B5355D718FE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E8074-F0E0-409D-AC8C-522D4160F4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5BFA-21F7-42ED-9412-9367A1069E01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C7504-9557-4BDF-BEF4-D5F6C9ACF9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B278-BF34-4EB8-A6A8-A9EC0A942943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8A684-9898-4B7A-8D23-7DB88DA510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54CF-7F55-4E1A-9374-5238188AD7B0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9EB76-E6B0-4418-94FC-D276C3360E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CFA11B-EAEF-4AC0-A248-9BEFB7F77A69}" type="datetimeFigureOut">
              <a:rPr lang="ru-RU"/>
              <a:pPr>
                <a:defRPr/>
              </a:pPr>
              <a:t>09.06.2017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9CDA138-F94D-45E8-AB7E-E7B9F62C7C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5882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Презентация 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по немецкому языку </a:t>
            </a:r>
          </a:p>
          <a:p>
            <a:pPr algn="ctr">
              <a:buFont typeface="Arial" charset="0"/>
              <a:buNone/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«День Рождения»</a:t>
            </a:r>
            <a:endParaRPr lang="de-DE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ru-RU" dirty="0"/>
              <a:t> </a:t>
            </a:r>
          </a:p>
          <a:p>
            <a:pPr algn="r">
              <a:buFont typeface="Arial" charset="0"/>
              <a:buNone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 typeface="Arial" charset="0"/>
              <a:buNone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Старовойтова Л.И.</a:t>
            </a:r>
          </a:p>
          <a:p>
            <a:pPr algn="ctr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92696"/>
            <a:ext cx="850112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Ich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gratuliere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dir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herzlich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zum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Geburtstag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214818"/>
            <a:ext cx="304876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ru-RU" dirty="0"/>
          </a:p>
        </p:txBody>
      </p:sp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3" y="2570163"/>
            <a:ext cx="58531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94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768725" y="3244850"/>
            <a:ext cx="1874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i="1"/>
              <a:t> </a:t>
            </a:r>
            <a:endParaRPr lang="ru-RU" altLang="ru-RU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205038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692696"/>
            <a:ext cx="85011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Geschenke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f</a:t>
            </a:r>
            <a:r>
              <a:rPr lang="de-DE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ür</a:t>
            </a:r>
            <a:r>
              <a:rPr lang="de-DE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Jungen und Mädchen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94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3768725" y="3244850"/>
            <a:ext cx="1874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i="1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048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789363"/>
            <a:ext cx="460851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443" y="1124744"/>
            <a:ext cx="850112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Alles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Gute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viel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Glück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  <a:p>
            <a:pPr algn="ctr" eaLnBrk="1" hangingPunct="1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alles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Gute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viel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Glück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  <a:p>
            <a:pPr algn="ctr" eaLnBrk="1" hangingPunct="1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alles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Gute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zum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Geburtstag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 eaLnBrk="1" hangingPunct="1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alles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Gute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viel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Glück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94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3768725" y="3244850"/>
            <a:ext cx="1874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i="1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205038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692696"/>
            <a:ext cx="85011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Alles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Gute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zum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Geburtstag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50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088" y="1868488"/>
            <a:ext cx="6545262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94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3768725" y="3244850"/>
            <a:ext cx="1874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i="1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92696"/>
            <a:ext cx="85011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Der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Geburtstagstisch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53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1773238"/>
            <a:ext cx="6596062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9411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3768725" y="3244850"/>
            <a:ext cx="1874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i="1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692696"/>
            <a:ext cx="85011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Die Torte</a:t>
            </a:r>
          </a:p>
        </p:txBody>
      </p:sp>
      <p:pic>
        <p:nvPicPr>
          <p:cNvPr id="2355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16113"/>
            <a:ext cx="64008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9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2051050" y="981075"/>
            <a:ext cx="4176713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Vielen dank!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331913" y="3500438"/>
            <a:ext cx="6121400" cy="1243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Auf Wiedersehen!</a:t>
            </a:r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9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3" name="Picture 2" descr="C:\Documents and Settings\1\Рабочий стол\283089_html_6c9b3ec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15888"/>
            <a:ext cx="6435725" cy="6429375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18573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немецкий язык </a:t>
            </a:r>
            <a:b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 класс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5405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Цели: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50720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   -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обобщение знаний по немецкому языку и развитие  универсальных учебных действий (УУД): личностных, регулятивных, познавательных, коммуникативных.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- создание условий для интеллектуального развития ребенка, формирование коммуникативных и социальных навыков учащихся посредством иностранного языка;</a:t>
            </a:r>
            <a:b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-развитие эмоциональной сферы, воспитание нравственных качеств, развитие артистических способностей, творческого воображения.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1071563"/>
            <a:ext cx="7500937" cy="5286375"/>
          </a:xfrm>
        </p:spPr>
        <p:txBody>
          <a:bodyPr/>
          <a:lstStyle/>
          <a:p>
            <a:pPr algn="l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мотивации к изучению предмета в повседневном языковом пространстве;</a:t>
            </a:r>
            <a:b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коммуникативных умений обучающихся в различных видах  речевой деятельности;</a:t>
            </a:r>
            <a:b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личностных качеств: внимания, мышления, памяти и воображения;</a:t>
            </a:r>
            <a:b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познавательных и интеллектуальных способностей обучающихся;</a:t>
            </a:r>
            <a:b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-дополнение к содержанию программы по иностранному языку во втором классе;</a:t>
            </a:r>
            <a:b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 выявление интересов, склонностей, способностей, возможностей учащихся в изучении иностранного языка; </a:t>
            </a:r>
            <a:b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6063" y="214313"/>
            <a:ext cx="37147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928688"/>
            <a:ext cx="8229600" cy="5500687"/>
          </a:xfrm>
        </p:spPr>
        <p:txBody>
          <a:bodyPr/>
          <a:lstStyle/>
          <a:p>
            <a:pPr algn="l">
              <a:defRPr/>
            </a:pP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Познавательные УУД</a:t>
            </a: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5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-</a:t>
            </a: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 осознавать познавательную задачу, решать её (под руководством учителя или самостоятельно);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5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-</a:t>
            </a: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выступать перед аудиторией одноклассников с заученными в течение года стихами.</a:t>
            </a:r>
            <a:r>
              <a:rPr lang="en-US" sz="145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sz="145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1450" b="1" i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-</a:t>
            </a: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 строить несложные высказывания в  форме диалогов по теме «Я рассказываю о себе»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Регулятивные УУД</a:t>
            </a: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 выполнять учебные действия в материализованной, </a:t>
            </a:r>
            <a:r>
              <a:rPr lang="ru-RU" sz="1450" b="1" i="1" dirty="0" err="1">
                <a:solidFill>
                  <a:schemeClr val="accent2">
                    <a:lumMod val="75000"/>
                  </a:schemeClr>
                </a:solidFill>
              </a:rPr>
              <a:t>громкоречевой</a:t>
            </a: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 и умственной форме;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-контролировать процесс и результаты своей деятельности с учебным материалом;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-оценивать свои достижения, определять трудности, осознавать причины успеха и неуспеха и способы преодоления трудностей;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-адекватно воспринимать оценку своей работы учителем и одноклассниками.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Коммуникативные УУД</a:t>
            </a: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-выражать свои мысли  и ориентироваться на позицию партнёра в общении и взаимодействии;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-участвовать в диалоге, общей беседе, совместной деятельности (в парах и группах), осуществлять взаимоконтроль;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-задавать вопросы, необходимые для организации собственной деятельности и сотрудничества с партнёром;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-контролировать действия партнёра, оказывать в сотрудничестве необходимую помощь;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Личностные результаты</a:t>
            </a: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-развивать интересы к познанию иностранного языка, языковой деятельности; 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-развивать способности к самооценке на основе критерия успешности учебной деятельности; ориентировать на понимание причин успеха и неуспеха в учебной деятельности по языку;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 развивать чувство прекрасного и эстетических чувств через выразительные возможности языка;</a:t>
            </a:r>
            <a:b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50" b="1" i="1" dirty="0">
                <a:solidFill>
                  <a:schemeClr val="accent2">
                    <a:lumMod val="75000"/>
                  </a:schemeClr>
                </a:solidFill>
              </a:rPr>
              <a:t>- развивать навыки сотрудничества с учителем, взрослыми, сверстниками в процессе выполнения совместной деятельности вне урока.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428875" y="285750"/>
            <a:ext cx="431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Универсальные учебные действия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C0A">
            <a:alpha val="7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928688" y="571500"/>
            <a:ext cx="7358062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I.  </a:t>
            </a:r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Организационный момент</a:t>
            </a:r>
          </a:p>
        </p:txBody>
      </p:sp>
      <p:pic>
        <p:nvPicPr>
          <p:cNvPr id="20486" name="Picture 6" descr="1301135668_0_1ba94_659ffa1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428868"/>
            <a:ext cx="5172075" cy="3879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2051050" y="908050"/>
            <a:ext cx="5092700" cy="109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E46C0A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57166"/>
            <a:ext cx="8072494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3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II. </a:t>
            </a:r>
            <a:r>
              <a:rPr lang="ru-RU" sz="63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Речевая зарядка</a:t>
            </a:r>
            <a:endParaRPr lang="ru-RU" sz="6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785926"/>
            <a:ext cx="4500594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Du – du – </a:t>
            </a: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du.</a:t>
            </a:r>
            <a:endParaRPr lang="en-US" sz="3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Wie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heißt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du?</a:t>
            </a:r>
          </a:p>
          <a:p>
            <a:pPr eaLnBrk="1" hangingPunct="1">
              <a:defRPr/>
            </a:pPr>
            <a:endParaRPr lang="en-US" sz="3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Ina – </a:t>
            </a: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ina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– </a:t>
            </a: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ina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.</a:t>
            </a:r>
          </a:p>
          <a:p>
            <a:pPr eaLnBrk="1" hangingPunct="1">
              <a:defRPr/>
            </a:pP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Ich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 </a:t>
            </a: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heiße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Regina!</a:t>
            </a:r>
          </a:p>
          <a:p>
            <a:pPr eaLnBrk="1" hangingPunct="1">
              <a:defRPr/>
            </a:pPr>
            <a:endParaRPr lang="en-US" sz="3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  <a:p>
            <a:pPr eaLnBrk="1" hangingPunct="1">
              <a:defRPr/>
            </a:pP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Butz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– </a:t>
            </a: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butz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– </a:t>
            </a: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butz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.</a:t>
            </a:r>
          </a:p>
          <a:p>
            <a:pPr eaLnBrk="1" hangingPunct="1">
              <a:defRPr/>
            </a:pP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Ich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en-US" sz="32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heiße</a:t>
            </a:r>
            <a:r>
              <a:rPr lang="en-US" sz="3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Lutz!</a:t>
            </a:r>
            <a:endParaRPr lang="ru-RU" sz="3200" dirty="0"/>
          </a:p>
        </p:txBody>
      </p:sp>
      <p:pic>
        <p:nvPicPr>
          <p:cNvPr id="1229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916113"/>
            <a:ext cx="37306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099175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III. </a:t>
            </a:r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Устная речь</a:t>
            </a:r>
          </a:p>
        </p:txBody>
      </p:sp>
      <p:pic>
        <p:nvPicPr>
          <p:cNvPr id="24582" name="Picture 6" descr="de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00240"/>
            <a:ext cx="428625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646">
            <a:alpha val="5803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Физкультминутка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Eins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zwei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drei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vier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Alle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alle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zählen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Fünf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sechs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sieben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acht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Haben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wir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das gut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gemacht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6869" name="Picture 5" descr="Calc_0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1428736"/>
            <a:ext cx="4586317" cy="3059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175</Words>
  <Application>Microsoft Office PowerPoint</Application>
  <PresentationFormat>Экран (4:3)</PresentationFormat>
  <Paragraphs>52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Arial Black</vt:lpstr>
      <vt:lpstr>Arial Rounded MT Bold</vt:lpstr>
      <vt:lpstr>Тема Office</vt:lpstr>
      <vt:lpstr>Слайд 1</vt:lpstr>
      <vt:lpstr>Слайд 2</vt:lpstr>
      <vt:lpstr>Цели:</vt:lpstr>
      <vt:lpstr>          - развитие мотивации к изучению предмета в повседневном языковом пространстве; - развитие коммуникативных умений обучающихся в различных видах  речевой деятельности; - развитие личностных качеств: внимания, мышления, памяти и воображения; - развитие познавательных и интеллектуальных способностей обучающихся; -дополнение к содержанию программы по иностранному языку во втором классе; - выявление интересов, склонностей, способностей, возможностей учащихся в изучении иностранного языка;     </vt:lpstr>
      <vt:lpstr>Познавательные УУД - осознавать познавательную задачу, решать её (под руководством учителя или самостоятельно); -выступать перед аудиторией одноклассников с заученными в течение года стихами. - строить несложные высказывания в  форме диалогов по теме «Я рассказываю о себе»  Регулятивные УУД - выполнять учебные действия в материализованной, громкоречевой и умственной форме; -контролировать процесс и результаты своей деятельности с учебным материалом; -оценивать свои достижения, определять трудности, осознавать причины успеха и неуспеха и способы преодоления трудностей; -адекватно воспринимать оценку своей работы учителем и одноклассниками. Коммуникативные УУД -выражать свои мысли  и ориентироваться на позицию партнёра в общении и взаимодействии; -участвовать в диалоге, общей беседе, совместной деятельности (в парах и группах), осуществлять взаимоконтроль; -задавать вопросы, необходимые для организации собственной деятельности и сотрудничества с партнёром; -контролировать действия партнёра, оказывать в сотрудничестве необходимую помощь; Личностные результаты -развивать интересы к познанию иностранного языка, языковой деятельности;  -развивать способности к самооценке на основе критерия успешности учебной деятельности; ориентировать на понимание причин успеха и неуспеха в учебной деятельности по языку; - развивать чувство прекрасного и эстетических чувств через выразительные возможности языка; - развивать навыки сотрудничества с учителем, взрослыми, сверстниками в процессе выполнения совместной деятельности вне урока. </vt:lpstr>
      <vt:lpstr>Слайд 6</vt:lpstr>
      <vt:lpstr>Слайд 7</vt:lpstr>
      <vt:lpstr>Слайд 8</vt:lpstr>
      <vt:lpstr>Физкультминутка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Чему мы научились за год «Я рассказываю о себе»</dc:title>
  <dc:creator>User</dc:creator>
  <cp:lastModifiedBy>Krylova_E_G</cp:lastModifiedBy>
  <cp:revision>64</cp:revision>
  <dcterms:created xsi:type="dcterms:W3CDTF">2013-04-23T06:14:10Z</dcterms:created>
  <dcterms:modified xsi:type="dcterms:W3CDTF">2017-06-09T07:42:10Z</dcterms:modified>
</cp:coreProperties>
</file>