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5" r:id="rId5"/>
    <p:sldId id="258" r:id="rId6"/>
    <p:sldId id="270" r:id="rId7"/>
    <p:sldId id="259" r:id="rId8"/>
    <p:sldId id="271" r:id="rId9"/>
    <p:sldId id="264" r:id="rId10"/>
    <p:sldId id="276" r:id="rId11"/>
    <p:sldId id="265" r:id="rId12"/>
    <p:sldId id="267" r:id="rId13"/>
    <p:sldId id="260" r:id="rId14"/>
    <p:sldId id="261" r:id="rId15"/>
    <p:sldId id="262" r:id="rId16"/>
    <p:sldId id="263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44267-BC90-480B-B34E-20E06B967A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A86288-9272-433C-9707-09A9F600994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Методы изучения физики</a:t>
          </a:r>
          <a:endParaRPr lang="ru-RU" sz="2800" b="1" dirty="0">
            <a:solidFill>
              <a:schemeClr val="tx1"/>
            </a:solidFill>
          </a:endParaRPr>
        </a:p>
      </dgm:t>
    </dgm:pt>
    <dgm:pt modelId="{00ADB70D-DC3A-4C1D-BB53-5305FFC0EE45}" type="parTrans" cxnId="{3D0F0FB4-39E8-4429-8C9E-86C31B726CBB}">
      <dgm:prSet/>
      <dgm:spPr/>
      <dgm:t>
        <a:bodyPr/>
        <a:lstStyle/>
        <a:p>
          <a:endParaRPr lang="ru-RU"/>
        </a:p>
      </dgm:t>
    </dgm:pt>
    <dgm:pt modelId="{9D493131-4025-44AA-995C-E3E3225AC017}" type="sibTrans" cxnId="{3D0F0FB4-39E8-4429-8C9E-86C31B726CBB}">
      <dgm:prSet/>
      <dgm:spPr/>
      <dgm:t>
        <a:bodyPr/>
        <a:lstStyle/>
        <a:p>
          <a:endParaRPr lang="ru-RU"/>
        </a:p>
      </dgm:t>
    </dgm:pt>
    <dgm:pt modelId="{064BA209-11E6-4DBD-9AB4-4750D164F8B3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</a:rPr>
            <a:t>наблюдение</a:t>
          </a:r>
          <a:endParaRPr lang="ru-RU" sz="2800" b="1" i="1" dirty="0">
            <a:solidFill>
              <a:schemeClr val="tx1"/>
            </a:solidFill>
          </a:endParaRPr>
        </a:p>
      </dgm:t>
    </dgm:pt>
    <dgm:pt modelId="{83EE4D9A-138B-4745-AD8A-E7B7D69B5DAF}" type="parTrans" cxnId="{E412C03D-4070-407C-A602-5AFF6D939FA2}">
      <dgm:prSet/>
      <dgm:spPr/>
      <dgm:t>
        <a:bodyPr/>
        <a:lstStyle/>
        <a:p>
          <a:endParaRPr lang="ru-RU" b="1" i="0" baseline="0">
            <a:solidFill>
              <a:schemeClr val="tx1"/>
            </a:solidFill>
          </a:endParaRPr>
        </a:p>
      </dgm:t>
    </dgm:pt>
    <dgm:pt modelId="{2C377B92-19A6-41B7-9AD6-5304B50A4CD8}" type="sibTrans" cxnId="{E412C03D-4070-407C-A602-5AFF6D939FA2}">
      <dgm:prSet/>
      <dgm:spPr/>
      <dgm:t>
        <a:bodyPr/>
        <a:lstStyle/>
        <a:p>
          <a:endParaRPr lang="ru-RU"/>
        </a:p>
      </dgm:t>
    </dgm:pt>
    <dgm:pt modelId="{36D56BB8-7630-4A19-B3A3-9CF39961ABAD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</a:rPr>
            <a:t>опыт</a:t>
          </a:r>
          <a:endParaRPr lang="ru-RU" sz="2800" b="1" i="1" dirty="0">
            <a:solidFill>
              <a:schemeClr val="tx1"/>
            </a:solidFill>
          </a:endParaRPr>
        </a:p>
      </dgm:t>
    </dgm:pt>
    <dgm:pt modelId="{0317E0C2-EAD3-4CB9-AFCA-0AB7AB9AE6FF}" type="parTrans" cxnId="{482D0ACC-9A20-48C2-83A4-4801FF4883F1}">
      <dgm:prSet/>
      <dgm:spPr/>
      <dgm:t>
        <a:bodyPr/>
        <a:lstStyle/>
        <a:p>
          <a:endParaRPr lang="ru-RU"/>
        </a:p>
      </dgm:t>
    </dgm:pt>
    <dgm:pt modelId="{E296982E-B689-4453-A908-C77D1039D88F}" type="sibTrans" cxnId="{482D0ACC-9A20-48C2-83A4-4801FF4883F1}">
      <dgm:prSet/>
      <dgm:spPr/>
      <dgm:t>
        <a:bodyPr/>
        <a:lstStyle/>
        <a:p>
          <a:endParaRPr lang="ru-RU"/>
        </a:p>
      </dgm:t>
    </dgm:pt>
    <dgm:pt modelId="{77E031FA-F00F-4184-BF32-B619C36E5FBF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</a:rPr>
            <a:t>моделирование</a:t>
          </a:r>
          <a:endParaRPr lang="ru-RU" sz="2800" b="1" i="1" dirty="0">
            <a:solidFill>
              <a:schemeClr val="tx1"/>
            </a:solidFill>
          </a:endParaRPr>
        </a:p>
      </dgm:t>
    </dgm:pt>
    <dgm:pt modelId="{D025D072-1CA8-4C6E-A929-B848046FE246}" type="parTrans" cxnId="{DF4A77C7-190E-4D38-8D23-5F89EE4C4367}">
      <dgm:prSet/>
      <dgm:spPr/>
      <dgm:t>
        <a:bodyPr/>
        <a:lstStyle/>
        <a:p>
          <a:endParaRPr lang="ru-RU"/>
        </a:p>
      </dgm:t>
    </dgm:pt>
    <dgm:pt modelId="{F2DB8A7E-2DC2-4AFA-9705-CAA55E14455F}" type="sibTrans" cxnId="{DF4A77C7-190E-4D38-8D23-5F89EE4C4367}">
      <dgm:prSet/>
      <dgm:spPr/>
      <dgm:t>
        <a:bodyPr/>
        <a:lstStyle/>
        <a:p>
          <a:endParaRPr lang="ru-RU"/>
        </a:p>
      </dgm:t>
    </dgm:pt>
    <dgm:pt modelId="{D3561222-7E5E-40E3-A90B-401355E6334D}" type="pres">
      <dgm:prSet presAssocID="{47744267-BC90-480B-B34E-20E06B967A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BDC26D-11EF-47D3-9BB0-74907E4C2C5E}" type="pres">
      <dgm:prSet presAssocID="{C2A86288-9272-433C-9707-09A9F600994E}" presName="hierRoot1" presStyleCnt="0">
        <dgm:presLayoutVars>
          <dgm:hierBranch val="init"/>
        </dgm:presLayoutVars>
      </dgm:prSet>
      <dgm:spPr/>
    </dgm:pt>
    <dgm:pt modelId="{EAC69738-41C1-411E-A2B2-65716D623EDF}" type="pres">
      <dgm:prSet presAssocID="{C2A86288-9272-433C-9707-09A9F600994E}" presName="rootComposite1" presStyleCnt="0"/>
      <dgm:spPr/>
    </dgm:pt>
    <dgm:pt modelId="{3FA90085-20A2-401B-88B2-1A4844B1E18B}" type="pres">
      <dgm:prSet presAssocID="{C2A86288-9272-433C-9707-09A9F600994E}" presName="rootText1" presStyleLbl="node0" presStyleIdx="0" presStyleCnt="1" custScaleX="245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B001B-8546-491F-BA54-7A52149A9D32}" type="pres">
      <dgm:prSet presAssocID="{C2A86288-9272-433C-9707-09A9F600994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534C72B-1965-4AF9-AF8A-1CE889E96024}" type="pres">
      <dgm:prSet presAssocID="{C2A86288-9272-433C-9707-09A9F600994E}" presName="hierChild2" presStyleCnt="0"/>
      <dgm:spPr/>
    </dgm:pt>
    <dgm:pt modelId="{9700AECA-F44C-4892-9799-3BCDFE8E7462}" type="pres">
      <dgm:prSet presAssocID="{83EE4D9A-138B-4745-AD8A-E7B7D69B5DA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3E048FC-E822-4B3E-840A-51691B9156D9}" type="pres">
      <dgm:prSet presAssocID="{064BA209-11E6-4DBD-9AB4-4750D164F8B3}" presName="hierRoot2" presStyleCnt="0">
        <dgm:presLayoutVars>
          <dgm:hierBranch val="init"/>
        </dgm:presLayoutVars>
      </dgm:prSet>
      <dgm:spPr/>
    </dgm:pt>
    <dgm:pt modelId="{415016F2-260E-4D97-BDDD-ED8EFC5E54CB}" type="pres">
      <dgm:prSet presAssocID="{064BA209-11E6-4DBD-9AB4-4750D164F8B3}" presName="rootComposite" presStyleCnt="0"/>
      <dgm:spPr/>
    </dgm:pt>
    <dgm:pt modelId="{098660EA-B627-477C-9084-2A4943218D74}" type="pres">
      <dgm:prSet presAssocID="{064BA209-11E6-4DBD-9AB4-4750D164F8B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6578BF-2EC4-434A-B6D1-C0FB9F281636}" type="pres">
      <dgm:prSet presAssocID="{064BA209-11E6-4DBD-9AB4-4750D164F8B3}" presName="rootConnector" presStyleLbl="node2" presStyleIdx="0" presStyleCnt="3"/>
      <dgm:spPr/>
      <dgm:t>
        <a:bodyPr/>
        <a:lstStyle/>
        <a:p>
          <a:endParaRPr lang="ru-RU"/>
        </a:p>
      </dgm:t>
    </dgm:pt>
    <dgm:pt modelId="{1D499E07-408A-4AD3-B5BD-AD033708DC16}" type="pres">
      <dgm:prSet presAssocID="{064BA209-11E6-4DBD-9AB4-4750D164F8B3}" presName="hierChild4" presStyleCnt="0"/>
      <dgm:spPr/>
    </dgm:pt>
    <dgm:pt modelId="{12847556-2EC1-454A-9F96-FD80CA666E2E}" type="pres">
      <dgm:prSet presAssocID="{064BA209-11E6-4DBD-9AB4-4750D164F8B3}" presName="hierChild5" presStyleCnt="0"/>
      <dgm:spPr/>
    </dgm:pt>
    <dgm:pt modelId="{2E93E55B-8B93-4378-B089-E341A9D4EDF2}" type="pres">
      <dgm:prSet presAssocID="{0317E0C2-EAD3-4CB9-AFCA-0AB7AB9AE6F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182CBA-2C11-457C-B78D-72DAC9E174C2}" type="pres">
      <dgm:prSet presAssocID="{36D56BB8-7630-4A19-B3A3-9CF39961ABAD}" presName="hierRoot2" presStyleCnt="0">
        <dgm:presLayoutVars>
          <dgm:hierBranch val="init"/>
        </dgm:presLayoutVars>
      </dgm:prSet>
      <dgm:spPr/>
    </dgm:pt>
    <dgm:pt modelId="{617D65F6-DB8B-4161-80BA-B33980DF0C12}" type="pres">
      <dgm:prSet presAssocID="{36D56BB8-7630-4A19-B3A3-9CF39961ABAD}" presName="rootComposite" presStyleCnt="0"/>
      <dgm:spPr/>
    </dgm:pt>
    <dgm:pt modelId="{D593EFA9-922B-457E-8AB1-8C78215C8F89}" type="pres">
      <dgm:prSet presAssocID="{36D56BB8-7630-4A19-B3A3-9CF39961ABA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33879D-1484-464D-B49A-2D3E662113C7}" type="pres">
      <dgm:prSet presAssocID="{36D56BB8-7630-4A19-B3A3-9CF39961ABAD}" presName="rootConnector" presStyleLbl="node2" presStyleIdx="1" presStyleCnt="3"/>
      <dgm:spPr/>
      <dgm:t>
        <a:bodyPr/>
        <a:lstStyle/>
        <a:p>
          <a:endParaRPr lang="ru-RU"/>
        </a:p>
      </dgm:t>
    </dgm:pt>
    <dgm:pt modelId="{2EF14761-6F3F-41BE-AD65-C79BED4BEEC2}" type="pres">
      <dgm:prSet presAssocID="{36D56BB8-7630-4A19-B3A3-9CF39961ABAD}" presName="hierChild4" presStyleCnt="0"/>
      <dgm:spPr/>
    </dgm:pt>
    <dgm:pt modelId="{EB4C02FC-EC8E-400A-AC43-F6FBC6E57ECD}" type="pres">
      <dgm:prSet presAssocID="{36D56BB8-7630-4A19-B3A3-9CF39961ABAD}" presName="hierChild5" presStyleCnt="0"/>
      <dgm:spPr/>
    </dgm:pt>
    <dgm:pt modelId="{04359799-6E14-42ED-B421-5BB424BBBEAC}" type="pres">
      <dgm:prSet presAssocID="{D025D072-1CA8-4C6E-A929-B848046FE24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78489BA-9313-46C4-BFC6-3CA38AA5DBB9}" type="pres">
      <dgm:prSet presAssocID="{77E031FA-F00F-4184-BF32-B619C36E5FBF}" presName="hierRoot2" presStyleCnt="0">
        <dgm:presLayoutVars>
          <dgm:hierBranch val="init"/>
        </dgm:presLayoutVars>
      </dgm:prSet>
      <dgm:spPr/>
    </dgm:pt>
    <dgm:pt modelId="{AB0D8294-5626-48C0-8E61-D4FC6DA50B6E}" type="pres">
      <dgm:prSet presAssocID="{77E031FA-F00F-4184-BF32-B619C36E5FBF}" presName="rootComposite" presStyleCnt="0"/>
      <dgm:spPr/>
    </dgm:pt>
    <dgm:pt modelId="{35008424-F64E-4895-B208-015118691DE6}" type="pres">
      <dgm:prSet presAssocID="{77E031FA-F00F-4184-BF32-B619C36E5FBF}" presName="rootText" presStyleLbl="node2" presStyleIdx="2" presStyleCnt="3" custScaleX="122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853A64-ACA1-4DBB-AE72-44A3733B9EEE}" type="pres">
      <dgm:prSet presAssocID="{77E031FA-F00F-4184-BF32-B619C36E5FBF}" presName="rootConnector" presStyleLbl="node2" presStyleIdx="2" presStyleCnt="3"/>
      <dgm:spPr/>
      <dgm:t>
        <a:bodyPr/>
        <a:lstStyle/>
        <a:p>
          <a:endParaRPr lang="ru-RU"/>
        </a:p>
      </dgm:t>
    </dgm:pt>
    <dgm:pt modelId="{B3A35A01-11C9-4AAF-85EE-8E9839BEAFAD}" type="pres">
      <dgm:prSet presAssocID="{77E031FA-F00F-4184-BF32-B619C36E5FBF}" presName="hierChild4" presStyleCnt="0"/>
      <dgm:spPr/>
    </dgm:pt>
    <dgm:pt modelId="{F8BB3F8F-5172-472D-82E3-18A15C0062AF}" type="pres">
      <dgm:prSet presAssocID="{77E031FA-F00F-4184-BF32-B619C36E5FBF}" presName="hierChild5" presStyleCnt="0"/>
      <dgm:spPr/>
    </dgm:pt>
    <dgm:pt modelId="{7C877B42-707C-4242-9031-CB450004FB07}" type="pres">
      <dgm:prSet presAssocID="{C2A86288-9272-433C-9707-09A9F600994E}" presName="hierChild3" presStyleCnt="0"/>
      <dgm:spPr/>
    </dgm:pt>
  </dgm:ptLst>
  <dgm:cxnLst>
    <dgm:cxn modelId="{53FC67F0-9D7E-4307-B32C-00660A47BC16}" type="presOf" srcId="{064BA209-11E6-4DBD-9AB4-4750D164F8B3}" destId="{DE6578BF-2EC4-434A-B6D1-C0FB9F281636}" srcOrd="1" destOrd="0" presId="urn:microsoft.com/office/officeart/2005/8/layout/orgChart1"/>
    <dgm:cxn modelId="{20874444-2A80-444E-9561-400231563A52}" type="presOf" srcId="{36D56BB8-7630-4A19-B3A3-9CF39961ABAD}" destId="{D593EFA9-922B-457E-8AB1-8C78215C8F89}" srcOrd="0" destOrd="0" presId="urn:microsoft.com/office/officeart/2005/8/layout/orgChart1"/>
    <dgm:cxn modelId="{AD22363B-6AA2-45F8-A519-94B4559ED2E6}" type="presOf" srcId="{0317E0C2-EAD3-4CB9-AFCA-0AB7AB9AE6FF}" destId="{2E93E55B-8B93-4378-B089-E341A9D4EDF2}" srcOrd="0" destOrd="0" presId="urn:microsoft.com/office/officeart/2005/8/layout/orgChart1"/>
    <dgm:cxn modelId="{E412C03D-4070-407C-A602-5AFF6D939FA2}" srcId="{C2A86288-9272-433C-9707-09A9F600994E}" destId="{064BA209-11E6-4DBD-9AB4-4750D164F8B3}" srcOrd="0" destOrd="0" parTransId="{83EE4D9A-138B-4745-AD8A-E7B7D69B5DAF}" sibTransId="{2C377B92-19A6-41B7-9AD6-5304B50A4CD8}"/>
    <dgm:cxn modelId="{A70CA1E3-F1A4-459B-BF0D-1EA8AC57B124}" type="presOf" srcId="{064BA209-11E6-4DBD-9AB4-4750D164F8B3}" destId="{098660EA-B627-477C-9084-2A4943218D74}" srcOrd="0" destOrd="0" presId="urn:microsoft.com/office/officeart/2005/8/layout/orgChart1"/>
    <dgm:cxn modelId="{482D0ACC-9A20-48C2-83A4-4801FF4883F1}" srcId="{C2A86288-9272-433C-9707-09A9F600994E}" destId="{36D56BB8-7630-4A19-B3A3-9CF39961ABAD}" srcOrd="1" destOrd="0" parTransId="{0317E0C2-EAD3-4CB9-AFCA-0AB7AB9AE6FF}" sibTransId="{E296982E-B689-4453-A908-C77D1039D88F}"/>
    <dgm:cxn modelId="{DF4A77C7-190E-4D38-8D23-5F89EE4C4367}" srcId="{C2A86288-9272-433C-9707-09A9F600994E}" destId="{77E031FA-F00F-4184-BF32-B619C36E5FBF}" srcOrd="2" destOrd="0" parTransId="{D025D072-1CA8-4C6E-A929-B848046FE246}" sibTransId="{F2DB8A7E-2DC2-4AFA-9705-CAA55E14455F}"/>
    <dgm:cxn modelId="{3D0F0FB4-39E8-4429-8C9E-86C31B726CBB}" srcId="{47744267-BC90-480B-B34E-20E06B967A5E}" destId="{C2A86288-9272-433C-9707-09A9F600994E}" srcOrd="0" destOrd="0" parTransId="{00ADB70D-DC3A-4C1D-BB53-5305FFC0EE45}" sibTransId="{9D493131-4025-44AA-995C-E3E3225AC017}"/>
    <dgm:cxn modelId="{4297E9EA-2068-46BB-82BA-B699DB081A13}" type="presOf" srcId="{77E031FA-F00F-4184-BF32-B619C36E5FBF}" destId="{35008424-F64E-4895-B208-015118691DE6}" srcOrd="0" destOrd="0" presId="urn:microsoft.com/office/officeart/2005/8/layout/orgChart1"/>
    <dgm:cxn modelId="{E97F028D-4148-43B8-A3F6-2F8170328FAE}" type="presOf" srcId="{77E031FA-F00F-4184-BF32-B619C36E5FBF}" destId="{F3853A64-ACA1-4DBB-AE72-44A3733B9EEE}" srcOrd="1" destOrd="0" presId="urn:microsoft.com/office/officeart/2005/8/layout/orgChart1"/>
    <dgm:cxn modelId="{09038285-2548-4BAC-ABB1-1670C8D73658}" type="presOf" srcId="{C2A86288-9272-433C-9707-09A9F600994E}" destId="{3FA90085-20A2-401B-88B2-1A4844B1E18B}" srcOrd="0" destOrd="0" presId="urn:microsoft.com/office/officeart/2005/8/layout/orgChart1"/>
    <dgm:cxn modelId="{7E85231F-A37E-4D6A-AEF4-93D1ED820E39}" type="presOf" srcId="{83EE4D9A-138B-4745-AD8A-E7B7D69B5DAF}" destId="{9700AECA-F44C-4892-9799-3BCDFE8E7462}" srcOrd="0" destOrd="0" presId="urn:microsoft.com/office/officeart/2005/8/layout/orgChart1"/>
    <dgm:cxn modelId="{E01F576B-B44E-434D-AD33-C8CDD7E10E63}" type="presOf" srcId="{47744267-BC90-480B-B34E-20E06B967A5E}" destId="{D3561222-7E5E-40E3-A90B-401355E6334D}" srcOrd="0" destOrd="0" presId="urn:microsoft.com/office/officeart/2005/8/layout/orgChart1"/>
    <dgm:cxn modelId="{5017A6FA-1C6E-48CE-B5D9-32257E80BF4F}" type="presOf" srcId="{D025D072-1CA8-4C6E-A929-B848046FE246}" destId="{04359799-6E14-42ED-B421-5BB424BBBEAC}" srcOrd="0" destOrd="0" presId="urn:microsoft.com/office/officeart/2005/8/layout/orgChart1"/>
    <dgm:cxn modelId="{DDA3C29D-7544-4DAB-8307-56995FD83A68}" type="presOf" srcId="{C2A86288-9272-433C-9707-09A9F600994E}" destId="{AD5B001B-8546-491F-BA54-7A52149A9D32}" srcOrd="1" destOrd="0" presId="urn:microsoft.com/office/officeart/2005/8/layout/orgChart1"/>
    <dgm:cxn modelId="{0164B13D-14BC-46F2-AA65-84D15FF29637}" type="presOf" srcId="{36D56BB8-7630-4A19-B3A3-9CF39961ABAD}" destId="{7933879D-1484-464D-B49A-2D3E662113C7}" srcOrd="1" destOrd="0" presId="urn:microsoft.com/office/officeart/2005/8/layout/orgChart1"/>
    <dgm:cxn modelId="{B55B7986-ABD0-454F-9F75-56C60DB81DC8}" type="presParOf" srcId="{D3561222-7E5E-40E3-A90B-401355E6334D}" destId="{43BDC26D-11EF-47D3-9BB0-74907E4C2C5E}" srcOrd="0" destOrd="0" presId="urn:microsoft.com/office/officeart/2005/8/layout/orgChart1"/>
    <dgm:cxn modelId="{09AF026B-04FE-4386-BD84-498D9BBEEFB3}" type="presParOf" srcId="{43BDC26D-11EF-47D3-9BB0-74907E4C2C5E}" destId="{EAC69738-41C1-411E-A2B2-65716D623EDF}" srcOrd="0" destOrd="0" presId="urn:microsoft.com/office/officeart/2005/8/layout/orgChart1"/>
    <dgm:cxn modelId="{394A0864-29CF-488D-AABC-859F6144DBF8}" type="presParOf" srcId="{EAC69738-41C1-411E-A2B2-65716D623EDF}" destId="{3FA90085-20A2-401B-88B2-1A4844B1E18B}" srcOrd="0" destOrd="0" presId="urn:microsoft.com/office/officeart/2005/8/layout/orgChart1"/>
    <dgm:cxn modelId="{0F15C7F0-889D-47FC-8673-F2D7D4763433}" type="presParOf" srcId="{EAC69738-41C1-411E-A2B2-65716D623EDF}" destId="{AD5B001B-8546-491F-BA54-7A52149A9D32}" srcOrd="1" destOrd="0" presId="urn:microsoft.com/office/officeart/2005/8/layout/orgChart1"/>
    <dgm:cxn modelId="{68B2F473-CE47-4CA3-AF06-287A4289568E}" type="presParOf" srcId="{43BDC26D-11EF-47D3-9BB0-74907E4C2C5E}" destId="{A534C72B-1965-4AF9-AF8A-1CE889E96024}" srcOrd="1" destOrd="0" presId="urn:microsoft.com/office/officeart/2005/8/layout/orgChart1"/>
    <dgm:cxn modelId="{4C3BE1FC-E2FA-4B69-BE0E-BF027C418B04}" type="presParOf" srcId="{A534C72B-1965-4AF9-AF8A-1CE889E96024}" destId="{9700AECA-F44C-4892-9799-3BCDFE8E7462}" srcOrd="0" destOrd="0" presId="urn:microsoft.com/office/officeart/2005/8/layout/orgChart1"/>
    <dgm:cxn modelId="{E945BE2F-175E-4DAC-A260-91F7611E9F0B}" type="presParOf" srcId="{A534C72B-1965-4AF9-AF8A-1CE889E96024}" destId="{23E048FC-E822-4B3E-840A-51691B9156D9}" srcOrd="1" destOrd="0" presId="urn:microsoft.com/office/officeart/2005/8/layout/orgChart1"/>
    <dgm:cxn modelId="{63371414-CA2C-44D5-888D-5FAE8A7B5794}" type="presParOf" srcId="{23E048FC-E822-4B3E-840A-51691B9156D9}" destId="{415016F2-260E-4D97-BDDD-ED8EFC5E54CB}" srcOrd="0" destOrd="0" presId="urn:microsoft.com/office/officeart/2005/8/layout/orgChart1"/>
    <dgm:cxn modelId="{5AB3D9A7-B272-4F1E-99E5-F24A7E43F30C}" type="presParOf" srcId="{415016F2-260E-4D97-BDDD-ED8EFC5E54CB}" destId="{098660EA-B627-477C-9084-2A4943218D74}" srcOrd="0" destOrd="0" presId="urn:microsoft.com/office/officeart/2005/8/layout/orgChart1"/>
    <dgm:cxn modelId="{6C3AD1FC-5C97-4384-B6DC-3C382E132888}" type="presParOf" srcId="{415016F2-260E-4D97-BDDD-ED8EFC5E54CB}" destId="{DE6578BF-2EC4-434A-B6D1-C0FB9F281636}" srcOrd="1" destOrd="0" presId="urn:microsoft.com/office/officeart/2005/8/layout/orgChart1"/>
    <dgm:cxn modelId="{73B1DF36-8A8C-4185-91D4-C3C0444CF3F1}" type="presParOf" srcId="{23E048FC-E822-4B3E-840A-51691B9156D9}" destId="{1D499E07-408A-4AD3-B5BD-AD033708DC16}" srcOrd="1" destOrd="0" presId="urn:microsoft.com/office/officeart/2005/8/layout/orgChart1"/>
    <dgm:cxn modelId="{4A487ADA-2AE6-4B3A-8F87-0BC0F1ABEE44}" type="presParOf" srcId="{23E048FC-E822-4B3E-840A-51691B9156D9}" destId="{12847556-2EC1-454A-9F96-FD80CA666E2E}" srcOrd="2" destOrd="0" presId="urn:microsoft.com/office/officeart/2005/8/layout/orgChart1"/>
    <dgm:cxn modelId="{291E504E-4D31-4F36-8CC2-898148A33002}" type="presParOf" srcId="{A534C72B-1965-4AF9-AF8A-1CE889E96024}" destId="{2E93E55B-8B93-4378-B089-E341A9D4EDF2}" srcOrd="2" destOrd="0" presId="urn:microsoft.com/office/officeart/2005/8/layout/orgChart1"/>
    <dgm:cxn modelId="{B25E476C-68BD-4301-AEA4-38D218871076}" type="presParOf" srcId="{A534C72B-1965-4AF9-AF8A-1CE889E96024}" destId="{31182CBA-2C11-457C-B78D-72DAC9E174C2}" srcOrd="3" destOrd="0" presId="urn:microsoft.com/office/officeart/2005/8/layout/orgChart1"/>
    <dgm:cxn modelId="{59F5E4AC-C4A1-4935-87F0-064CB7058F44}" type="presParOf" srcId="{31182CBA-2C11-457C-B78D-72DAC9E174C2}" destId="{617D65F6-DB8B-4161-80BA-B33980DF0C12}" srcOrd="0" destOrd="0" presId="urn:microsoft.com/office/officeart/2005/8/layout/orgChart1"/>
    <dgm:cxn modelId="{D90D11F0-FED4-45CB-AC07-C3BC7EA62F67}" type="presParOf" srcId="{617D65F6-DB8B-4161-80BA-B33980DF0C12}" destId="{D593EFA9-922B-457E-8AB1-8C78215C8F89}" srcOrd="0" destOrd="0" presId="urn:microsoft.com/office/officeart/2005/8/layout/orgChart1"/>
    <dgm:cxn modelId="{E5761463-6FC8-419A-B7B9-3BF7BD5B9A9E}" type="presParOf" srcId="{617D65F6-DB8B-4161-80BA-B33980DF0C12}" destId="{7933879D-1484-464D-B49A-2D3E662113C7}" srcOrd="1" destOrd="0" presId="urn:microsoft.com/office/officeart/2005/8/layout/orgChart1"/>
    <dgm:cxn modelId="{BC89FF34-BA06-49B7-B010-3936C3C26B02}" type="presParOf" srcId="{31182CBA-2C11-457C-B78D-72DAC9E174C2}" destId="{2EF14761-6F3F-41BE-AD65-C79BED4BEEC2}" srcOrd="1" destOrd="0" presId="urn:microsoft.com/office/officeart/2005/8/layout/orgChart1"/>
    <dgm:cxn modelId="{CC661AE3-8617-4FA4-A4FB-EA1619196900}" type="presParOf" srcId="{31182CBA-2C11-457C-B78D-72DAC9E174C2}" destId="{EB4C02FC-EC8E-400A-AC43-F6FBC6E57ECD}" srcOrd="2" destOrd="0" presId="urn:microsoft.com/office/officeart/2005/8/layout/orgChart1"/>
    <dgm:cxn modelId="{8DD0B1BF-548F-4995-9404-E82446070D1E}" type="presParOf" srcId="{A534C72B-1965-4AF9-AF8A-1CE889E96024}" destId="{04359799-6E14-42ED-B421-5BB424BBBEAC}" srcOrd="4" destOrd="0" presId="urn:microsoft.com/office/officeart/2005/8/layout/orgChart1"/>
    <dgm:cxn modelId="{D30119D7-EEEE-43A0-B76F-0C4345860EB2}" type="presParOf" srcId="{A534C72B-1965-4AF9-AF8A-1CE889E96024}" destId="{278489BA-9313-46C4-BFC6-3CA38AA5DBB9}" srcOrd="5" destOrd="0" presId="urn:microsoft.com/office/officeart/2005/8/layout/orgChart1"/>
    <dgm:cxn modelId="{9E3D3C54-83B9-48D8-BC55-72BD6346A9B4}" type="presParOf" srcId="{278489BA-9313-46C4-BFC6-3CA38AA5DBB9}" destId="{AB0D8294-5626-48C0-8E61-D4FC6DA50B6E}" srcOrd="0" destOrd="0" presId="urn:microsoft.com/office/officeart/2005/8/layout/orgChart1"/>
    <dgm:cxn modelId="{1E4EA9B0-FD4A-4E67-AEB0-EEA50F565820}" type="presParOf" srcId="{AB0D8294-5626-48C0-8E61-D4FC6DA50B6E}" destId="{35008424-F64E-4895-B208-015118691DE6}" srcOrd="0" destOrd="0" presId="urn:microsoft.com/office/officeart/2005/8/layout/orgChart1"/>
    <dgm:cxn modelId="{1DC8156F-3CE6-49D1-A202-2B25E474AEE9}" type="presParOf" srcId="{AB0D8294-5626-48C0-8E61-D4FC6DA50B6E}" destId="{F3853A64-ACA1-4DBB-AE72-44A3733B9EEE}" srcOrd="1" destOrd="0" presId="urn:microsoft.com/office/officeart/2005/8/layout/orgChart1"/>
    <dgm:cxn modelId="{38D8E717-2531-4B05-8007-64DC153A6F4D}" type="presParOf" srcId="{278489BA-9313-46C4-BFC6-3CA38AA5DBB9}" destId="{B3A35A01-11C9-4AAF-85EE-8E9839BEAFAD}" srcOrd="1" destOrd="0" presId="urn:microsoft.com/office/officeart/2005/8/layout/orgChart1"/>
    <dgm:cxn modelId="{D0EA41F6-E100-45A9-8F4E-B4A585335B9D}" type="presParOf" srcId="{278489BA-9313-46C4-BFC6-3CA38AA5DBB9}" destId="{F8BB3F8F-5172-472D-82E3-18A15C0062AF}" srcOrd="2" destOrd="0" presId="urn:microsoft.com/office/officeart/2005/8/layout/orgChart1"/>
    <dgm:cxn modelId="{7EC3071C-985F-43A3-AD8E-470E87B3D62E}" type="presParOf" srcId="{43BDC26D-11EF-47D3-9BB0-74907E4C2C5E}" destId="{7C877B42-707C-4242-9031-CB450004FB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359799-6E14-42ED-B421-5BB424BBBEAC}">
      <dsp:nvSpPr>
        <dsp:cNvPr id="0" name=""/>
        <dsp:cNvSpPr/>
      </dsp:nvSpPr>
      <dsp:spPr>
        <a:xfrm>
          <a:off x="4114799" y="2479662"/>
          <a:ext cx="2731956" cy="474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70"/>
              </a:lnTo>
              <a:lnTo>
                <a:pt x="2731956" y="237070"/>
              </a:lnTo>
              <a:lnTo>
                <a:pt x="2731956" y="474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3E55B-8B93-4378-B089-E341A9D4EDF2}">
      <dsp:nvSpPr>
        <dsp:cNvPr id="0" name=""/>
        <dsp:cNvSpPr/>
      </dsp:nvSpPr>
      <dsp:spPr>
        <a:xfrm>
          <a:off x="3863222" y="2479662"/>
          <a:ext cx="251577" cy="474141"/>
        </a:xfrm>
        <a:custGeom>
          <a:avLst/>
          <a:gdLst/>
          <a:ahLst/>
          <a:cxnLst/>
          <a:rect l="0" t="0" r="0" b="0"/>
          <a:pathLst>
            <a:path>
              <a:moveTo>
                <a:pt x="251577" y="0"/>
              </a:moveTo>
              <a:lnTo>
                <a:pt x="251577" y="237070"/>
              </a:lnTo>
              <a:lnTo>
                <a:pt x="0" y="237070"/>
              </a:lnTo>
              <a:lnTo>
                <a:pt x="0" y="474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0AECA-F44C-4892-9799-3BCDFE8E7462}">
      <dsp:nvSpPr>
        <dsp:cNvPr id="0" name=""/>
        <dsp:cNvSpPr/>
      </dsp:nvSpPr>
      <dsp:spPr>
        <a:xfrm>
          <a:off x="1131265" y="2479662"/>
          <a:ext cx="2983534" cy="474141"/>
        </a:xfrm>
        <a:custGeom>
          <a:avLst/>
          <a:gdLst/>
          <a:ahLst/>
          <a:cxnLst/>
          <a:rect l="0" t="0" r="0" b="0"/>
          <a:pathLst>
            <a:path>
              <a:moveTo>
                <a:pt x="2983534" y="0"/>
              </a:moveTo>
              <a:lnTo>
                <a:pt x="2983534" y="237070"/>
              </a:lnTo>
              <a:lnTo>
                <a:pt x="0" y="237070"/>
              </a:lnTo>
              <a:lnTo>
                <a:pt x="0" y="474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90085-20A2-401B-88B2-1A4844B1E18B}">
      <dsp:nvSpPr>
        <dsp:cNvPr id="0" name=""/>
        <dsp:cNvSpPr/>
      </dsp:nvSpPr>
      <dsp:spPr>
        <a:xfrm>
          <a:off x="1344290" y="1350755"/>
          <a:ext cx="5541018" cy="1128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Методы изучения физики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344290" y="1350755"/>
        <a:ext cx="5541018" cy="1128907"/>
      </dsp:txXfrm>
    </dsp:sp>
    <dsp:sp modelId="{098660EA-B627-477C-9084-2A4943218D74}">
      <dsp:nvSpPr>
        <dsp:cNvPr id="0" name=""/>
        <dsp:cNvSpPr/>
      </dsp:nvSpPr>
      <dsp:spPr>
        <a:xfrm>
          <a:off x="2358" y="2953804"/>
          <a:ext cx="2257815" cy="1128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</a:rPr>
            <a:t>наблюдение</a:t>
          </a:r>
          <a:endParaRPr lang="ru-RU" sz="2800" b="1" i="1" kern="1200" dirty="0">
            <a:solidFill>
              <a:schemeClr val="tx1"/>
            </a:solidFill>
          </a:endParaRPr>
        </a:p>
      </dsp:txBody>
      <dsp:txXfrm>
        <a:off x="2358" y="2953804"/>
        <a:ext cx="2257815" cy="1128907"/>
      </dsp:txXfrm>
    </dsp:sp>
    <dsp:sp modelId="{D593EFA9-922B-457E-8AB1-8C78215C8F89}">
      <dsp:nvSpPr>
        <dsp:cNvPr id="0" name=""/>
        <dsp:cNvSpPr/>
      </dsp:nvSpPr>
      <dsp:spPr>
        <a:xfrm>
          <a:off x="2734315" y="2953804"/>
          <a:ext cx="2257815" cy="1128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</a:rPr>
            <a:t>опыт</a:t>
          </a:r>
          <a:endParaRPr lang="ru-RU" sz="2800" b="1" i="1" kern="1200" dirty="0">
            <a:solidFill>
              <a:schemeClr val="tx1"/>
            </a:solidFill>
          </a:endParaRPr>
        </a:p>
      </dsp:txBody>
      <dsp:txXfrm>
        <a:off x="2734315" y="2953804"/>
        <a:ext cx="2257815" cy="1128907"/>
      </dsp:txXfrm>
    </dsp:sp>
    <dsp:sp modelId="{35008424-F64E-4895-B208-015118691DE6}">
      <dsp:nvSpPr>
        <dsp:cNvPr id="0" name=""/>
        <dsp:cNvSpPr/>
      </dsp:nvSpPr>
      <dsp:spPr>
        <a:xfrm>
          <a:off x="5466272" y="2953804"/>
          <a:ext cx="2760969" cy="1128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</a:rPr>
            <a:t>моделирование</a:t>
          </a:r>
          <a:endParaRPr lang="ru-RU" sz="2800" b="1" i="1" kern="1200" dirty="0">
            <a:solidFill>
              <a:schemeClr val="tx1"/>
            </a:solidFill>
          </a:endParaRPr>
        </a:p>
      </dsp:txBody>
      <dsp:txXfrm>
        <a:off x="5466272" y="2953804"/>
        <a:ext cx="2760969" cy="1128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4A9FE5-0113-4ED6-B9E7-82FE3FCF5E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56D2C-397D-43CB-BE4D-9D8774FFBDEE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8243-3ABF-4E4E-8A8E-2E8579FA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66429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Что изучает физика.</a:t>
            </a:r>
            <a:br>
              <a:rPr lang="ru-RU" sz="4800" b="1" dirty="0" smtClean="0"/>
            </a:br>
            <a:r>
              <a:rPr lang="ru-RU" sz="4800" b="1" dirty="0" smtClean="0"/>
              <a:t>Физические явления.</a:t>
            </a:r>
            <a:br>
              <a:rPr lang="ru-RU" sz="4800" b="1" dirty="0" smtClean="0"/>
            </a:br>
            <a:r>
              <a:rPr lang="ru-RU" sz="4800" b="1" dirty="0" smtClean="0"/>
              <a:t>Наблюдения и опыт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Гипотеза – научно-обоснованное предположение о внутренних связях, управляющих данным явлением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Выдвигается  для объяснения наблюдаемых явлений или законов, установленных путем эксперимента.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Физическая теория</a:t>
            </a:r>
            <a:r>
              <a:rPr lang="ru-RU" sz="3200" dirty="0">
                <a:solidFill>
                  <a:srgbClr val="C00000"/>
                </a:solidFill>
              </a:rPr>
              <a:t> объединяет несколько опытных закономерностей и гипотез и дает объяснение целой области явлений природы с единой точки зрения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ru-RU" dirty="0"/>
              <a:t>Правильность гипотез и теорий проверяется посредством постановки </a:t>
            </a:r>
            <a:r>
              <a:rPr lang="ru-RU" b="1" dirty="0" smtClean="0"/>
              <a:t>экспериментов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Наблюдения и опыты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203575" y="1557338"/>
            <a:ext cx="2232025" cy="514350"/>
          </a:xfrm>
          <a:prstGeom prst="rect">
            <a:avLst/>
          </a:prstGeom>
          <a:solidFill>
            <a:srgbClr val="FFCC99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Arial" charset="0"/>
              </a:rPr>
              <a:t>наблюдение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203575" y="2924175"/>
            <a:ext cx="2160588" cy="514350"/>
          </a:xfrm>
          <a:prstGeom prst="rect">
            <a:avLst/>
          </a:prstGeom>
          <a:solidFill>
            <a:srgbClr val="FFCC99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Arial" charset="0"/>
              </a:rPr>
              <a:t>гипотеза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4356100" y="20605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03575" y="4292600"/>
            <a:ext cx="2160588" cy="514350"/>
          </a:xfrm>
          <a:prstGeom prst="rect">
            <a:avLst/>
          </a:prstGeom>
          <a:solidFill>
            <a:srgbClr val="FFCC99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Arial" charset="0"/>
              </a:rPr>
              <a:t>опыт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284663" y="34290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203575" y="5661025"/>
            <a:ext cx="2160588" cy="514350"/>
          </a:xfrm>
          <a:prstGeom prst="rect">
            <a:avLst/>
          </a:prstGeom>
          <a:solidFill>
            <a:srgbClr val="FFCC99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Arial" charset="0"/>
              </a:rPr>
              <a:t>вывод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4284663" y="47974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2544" name="Picture 16" descr="пад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557338"/>
            <a:ext cx="2606675" cy="4103687"/>
          </a:xfrm>
          <a:prstGeom prst="rect">
            <a:avLst/>
          </a:prstGeom>
          <a:noFill/>
        </p:spPr>
      </p:pic>
      <p:pic>
        <p:nvPicPr>
          <p:cNvPr id="22545" name="Picture 17" descr="Пизанская баш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1377950" cy="4249737"/>
          </a:xfrm>
          <a:prstGeom prst="rect">
            <a:avLst/>
          </a:prstGeom>
          <a:noFill/>
        </p:spPr>
      </p:pic>
      <p:sp>
        <p:nvSpPr>
          <p:cNvPr id="22546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5949950"/>
            <a:ext cx="64928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 animBg="1"/>
      <p:bldP spid="22538" grpId="0" animBg="1"/>
      <p:bldP spid="22539" grpId="0" animBg="1"/>
      <p:bldP spid="22540" grpId="0" animBg="1"/>
      <p:bldP spid="22542" grpId="0" animBg="1"/>
      <p:bldP spid="225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C00000"/>
                </a:solidFill>
              </a:rPr>
              <a:t>Моделирование</a:t>
            </a:r>
            <a:r>
              <a:rPr lang="ru-RU" sz="2700" dirty="0">
                <a:solidFill>
                  <a:srgbClr val="C00000"/>
                </a:solidFill>
              </a:rPr>
              <a:t> – метод научного исследования, в котором изучаемое физическое явление (или объект) заменяется другим, сходным с ним – моделью, отражающим его существенные признаки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Примеры: </a:t>
            </a:r>
          </a:p>
          <a:p>
            <a:r>
              <a:rPr lang="ru-RU" sz="2400" dirty="0" smtClean="0"/>
              <a:t>Глобус </a:t>
            </a:r>
            <a:r>
              <a:rPr lang="ru-RU" sz="2400" dirty="0"/>
              <a:t>– модель земного шара. </a:t>
            </a:r>
            <a:endParaRPr lang="ru-RU" sz="2400" dirty="0" smtClean="0"/>
          </a:p>
          <a:p>
            <a:r>
              <a:rPr lang="ru-RU" sz="2400" dirty="0" smtClean="0"/>
              <a:t>Моделью </a:t>
            </a:r>
            <a:r>
              <a:rPr lang="ru-RU" sz="2400" dirty="0"/>
              <a:t>жидкости может служить речной </a:t>
            </a:r>
            <a:r>
              <a:rPr lang="ru-RU" sz="2400" dirty="0" smtClean="0"/>
              <a:t>песок</a:t>
            </a:r>
          </a:p>
          <a:p>
            <a:r>
              <a:rPr lang="ru-RU" sz="2400" dirty="0" smtClean="0"/>
              <a:t>Материальная точка</a:t>
            </a:r>
          </a:p>
          <a:p>
            <a:r>
              <a:rPr lang="ru-RU" sz="2400" dirty="0" smtClean="0"/>
              <a:t>Идеальный газ</a:t>
            </a:r>
          </a:p>
          <a:p>
            <a:r>
              <a:rPr lang="ru-RU" sz="2400" dirty="0" smtClean="0"/>
              <a:t>Математический маятник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6551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/>
              <a:t>С возникновением новых поколений ЭВМ в науке получило широкое распространение </a:t>
            </a:r>
            <a:r>
              <a:rPr lang="ru-RU" sz="2800" b="1" dirty="0">
                <a:solidFill>
                  <a:srgbClr val="C00000"/>
                </a:solidFill>
              </a:rPr>
              <a:t>компьютерное моделирование </a:t>
            </a:r>
            <a:r>
              <a:rPr lang="ru-RU" sz="2800" dirty="0"/>
              <a:t>с помощью специально созданных для этой цели программ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После </a:t>
            </a:r>
            <a:r>
              <a:rPr lang="ru-RU" sz="2800" dirty="0"/>
              <a:t>построения модели начинается ее изучение (теоретический анализ). Выводы, полученные при этом, проверяют, выясняют их соответствие научному эксперименту либо результатам практической деятельности.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Только опыт, практика дают уверенность в правильности той или иной модели явления.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 настоящее время большинство физиков считают, что в рамках современной физической картины мира высшая цель физики вряд ли достижима. Так что создание единой физической теории – дело будущего.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Это </a:t>
            </a:r>
            <a:r>
              <a:rPr lang="ru-RU" sz="2400" b="1" i="1" dirty="0">
                <a:solidFill>
                  <a:srgbClr val="C00000"/>
                </a:solidFill>
              </a:rPr>
              <a:t>интересно!</a:t>
            </a:r>
            <a:endParaRPr lang="ru-RU" sz="2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b="1" dirty="0" smtClean="0"/>
              <a:t>В </a:t>
            </a:r>
            <a:r>
              <a:rPr lang="ru-RU" sz="2400" b="1" dirty="0"/>
              <a:t>лаборатории Э.Резерфорда на стене в     </a:t>
            </a:r>
          </a:p>
          <a:p>
            <a:pPr>
              <a:buNone/>
            </a:pPr>
            <a:r>
              <a:rPr lang="ru-RU" sz="2400" b="1" dirty="0" smtClean="0"/>
              <a:t>качестве </a:t>
            </a:r>
            <a:r>
              <a:rPr lang="ru-RU" sz="2400" b="1" dirty="0"/>
              <a:t>символа науки был изображен </a:t>
            </a:r>
          </a:p>
          <a:p>
            <a:pPr>
              <a:buNone/>
            </a:pPr>
            <a:r>
              <a:rPr lang="ru-RU" sz="2400" b="1" dirty="0"/>
              <a:t>крокодил, глотающий и перемалывающий</a:t>
            </a:r>
          </a:p>
          <a:p>
            <a:pPr>
              <a:buNone/>
            </a:pPr>
            <a:r>
              <a:rPr lang="ru-RU" sz="2400" b="1" dirty="0"/>
              <a:t>все на своем пути и идущий всегда вперед.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437112"/>
            <a:ext cx="43204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/>
              <a:t>Прочитайте индийскую притчу о шести </a:t>
            </a:r>
            <a:r>
              <a:rPr lang="ru-RU" sz="1400" b="1" dirty="0" smtClean="0"/>
              <a:t>слепцах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b="1" dirty="0" smtClean="0"/>
              <a:t>И </a:t>
            </a:r>
            <a:r>
              <a:rPr lang="ru-RU" sz="1400" b="1" dirty="0"/>
              <a:t>было шесть слепцов,</a:t>
            </a:r>
          </a:p>
          <a:p>
            <a:pPr>
              <a:buNone/>
            </a:pPr>
            <a:r>
              <a:rPr lang="ru-RU" sz="1400" b="1" dirty="0" smtClean="0"/>
              <a:t>И </a:t>
            </a:r>
            <a:r>
              <a:rPr lang="ru-RU" sz="1400" b="1" dirty="0"/>
              <a:t>решили они узнать</a:t>
            </a:r>
            <a:r>
              <a:rPr lang="ru-RU" sz="1400" b="1" dirty="0" smtClean="0"/>
              <a:t>,</a:t>
            </a:r>
          </a:p>
          <a:p>
            <a:pPr>
              <a:buNone/>
            </a:pPr>
            <a:r>
              <a:rPr lang="ru-RU" sz="1400" b="1" dirty="0"/>
              <a:t>Что такое слон…</a:t>
            </a:r>
          </a:p>
          <a:p>
            <a:pPr>
              <a:buNone/>
            </a:pPr>
            <a:r>
              <a:rPr lang="ru-RU" sz="1400" b="1" dirty="0"/>
              <a:t>Первый приблизился к слону</a:t>
            </a:r>
          </a:p>
          <a:p>
            <a:pPr>
              <a:buNone/>
            </a:pPr>
            <a:r>
              <a:rPr lang="ru-RU" sz="1400" b="1" dirty="0"/>
              <a:t>И коснулся его Ноги:</a:t>
            </a:r>
          </a:p>
          <a:p>
            <a:pPr>
              <a:buNone/>
            </a:pPr>
            <a:r>
              <a:rPr lang="ru-RU" sz="1400" b="1" dirty="0"/>
              <a:t>«Все ясно! Слон — это Дерево».</a:t>
            </a:r>
          </a:p>
          <a:p>
            <a:pPr>
              <a:buNone/>
            </a:pPr>
            <a:r>
              <a:rPr lang="ru-RU" sz="1400" b="1" dirty="0"/>
              <a:t>«Нет! — сказал второй, —</a:t>
            </a:r>
          </a:p>
          <a:p>
            <a:pPr>
              <a:buNone/>
            </a:pPr>
            <a:r>
              <a:rPr lang="ru-RU" sz="1400" b="1" dirty="0"/>
              <a:t>Слон похож на Копье».</a:t>
            </a:r>
          </a:p>
          <a:p>
            <a:pPr>
              <a:buNone/>
            </a:pPr>
            <a:r>
              <a:rPr lang="ru-RU" sz="1400" b="1" dirty="0"/>
              <a:t>Он дотронулся до Бивня.</a:t>
            </a:r>
          </a:p>
          <a:p>
            <a:pPr>
              <a:buNone/>
            </a:pPr>
            <a:r>
              <a:rPr lang="ru-RU" sz="1400" b="1" dirty="0"/>
              <a:t>Третий пощупал огромный Бок.</a:t>
            </a:r>
          </a:p>
          <a:p>
            <a:pPr>
              <a:buNone/>
            </a:pPr>
            <a:r>
              <a:rPr lang="ru-RU" sz="1400" b="1" dirty="0"/>
              <a:t>Удивился и воскликнул:</a:t>
            </a:r>
          </a:p>
          <a:p>
            <a:pPr>
              <a:buNone/>
            </a:pPr>
            <a:r>
              <a:rPr lang="ru-RU" sz="1400" b="1" dirty="0"/>
              <a:t>«О чем вы все говорите, слон — это Стена».</a:t>
            </a:r>
          </a:p>
          <a:p>
            <a:pPr>
              <a:buNone/>
            </a:pPr>
            <a:r>
              <a:rPr lang="ru-RU" sz="1400" b="1" dirty="0"/>
              <a:t>Четвертый протянул руку к Хоботу</a:t>
            </a:r>
          </a:p>
          <a:p>
            <a:pPr>
              <a:buNone/>
            </a:pPr>
            <a:r>
              <a:rPr lang="ru-RU" sz="1400" b="1" dirty="0"/>
              <a:t>И долго тряс его:</a:t>
            </a:r>
          </a:p>
          <a:p>
            <a:pPr>
              <a:buNone/>
            </a:pPr>
            <a:r>
              <a:rPr lang="ru-RU" sz="1400" b="1" dirty="0"/>
              <a:t>«Вы все рехнулись, слон — это же, очевидно, Змея».</a:t>
            </a:r>
          </a:p>
          <a:p>
            <a:pPr>
              <a:buNone/>
            </a:pPr>
            <a:r>
              <a:rPr lang="ru-RU" sz="1400" b="1" dirty="0"/>
              <a:t>Пятый с трудом дотянулся до Уха</a:t>
            </a:r>
          </a:p>
          <a:p>
            <a:pPr>
              <a:buNone/>
            </a:pPr>
            <a:r>
              <a:rPr lang="ru-RU" sz="1400" b="1" dirty="0"/>
              <a:t>И озадаченно воскликнул:</a:t>
            </a:r>
          </a:p>
          <a:p>
            <a:pPr>
              <a:buNone/>
            </a:pPr>
            <a:r>
              <a:rPr lang="ru-RU" sz="1400" b="1" dirty="0"/>
              <a:t>«Все вы неправы, слон похож на Веер».</a:t>
            </a:r>
          </a:p>
          <a:p>
            <a:pPr>
              <a:buNone/>
            </a:pPr>
            <a:r>
              <a:rPr lang="ru-RU" sz="1400" b="1" dirty="0"/>
              <a:t>И, наконец, шестой, схватившись за Хвост,</a:t>
            </a:r>
          </a:p>
          <a:p>
            <a:pPr>
              <a:buNone/>
            </a:pPr>
            <a:r>
              <a:rPr lang="ru-RU" sz="1400" b="1" dirty="0"/>
              <a:t>Твердо сказал:</a:t>
            </a:r>
          </a:p>
          <a:p>
            <a:pPr>
              <a:buNone/>
            </a:pPr>
            <a:r>
              <a:rPr lang="ru-RU" sz="1400" b="1" dirty="0"/>
              <a:t>«Слон — это Веревка».</a:t>
            </a:r>
          </a:p>
          <a:p>
            <a:pPr>
              <a:buNone/>
            </a:pPr>
            <a:r>
              <a:rPr lang="ru-RU" sz="1400" b="1" dirty="0"/>
              <a:t>И они еще долго спорили.</a:t>
            </a:r>
          </a:p>
          <a:p>
            <a:pPr>
              <a:buNone/>
            </a:pPr>
            <a:r>
              <a:rPr lang="ru-RU" sz="1400" b="1" dirty="0"/>
              <a:t>И хотя каждый из них был прав,</a:t>
            </a:r>
          </a:p>
          <a:p>
            <a:pPr>
              <a:buNone/>
            </a:pPr>
            <a:r>
              <a:rPr lang="ru-RU" sz="1400" b="1" dirty="0"/>
              <a:t>Все вместе они заблуждались…</a:t>
            </a:r>
          </a:p>
          <a:p>
            <a:pPr>
              <a:buNone/>
            </a:pPr>
            <a:r>
              <a:rPr lang="ru-RU" sz="1400" b="1" dirty="0"/>
              <a:t> </a:t>
            </a:r>
            <a:endParaRPr lang="ru-RU" sz="1400" dirty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Закончите предложение, выбрав правильное утверждение</a:t>
            </a:r>
            <a:r>
              <a:rPr lang="ru-RU" b="1" u="sng" dirty="0" smtClean="0"/>
              <a:t>.</a:t>
            </a:r>
            <a:r>
              <a:rPr lang="ru-RU" b="1" u="sng" dirty="0" smtClean="0"/>
              <a:t> </a:t>
            </a:r>
            <a:endParaRPr lang="ru-RU" b="1" u="sng" dirty="0" smtClean="0"/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r>
              <a:rPr lang="ru-RU" b="1" dirty="0" smtClean="0"/>
              <a:t>1. В физике утверждение считается истинным, если оно:</a:t>
            </a:r>
          </a:p>
          <a:p>
            <a:pPr>
              <a:buNone/>
            </a:pPr>
            <a:r>
              <a:rPr lang="ru-RU" b="1" dirty="0" smtClean="0"/>
              <a:t>1) широко известно;</a:t>
            </a:r>
          </a:p>
          <a:p>
            <a:pPr>
              <a:buNone/>
            </a:pPr>
            <a:r>
              <a:rPr lang="ru-RU" b="1" dirty="0" smtClean="0"/>
              <a:t>2) опубликовано в печати;</a:t>
            </a:r>
          </a:p>
          <a:p>
            <a:pPr>
              <a:buNone/>
            </a:pPr>
            <a:r>
              <a:rPr lang="ru-RU" b="1" dirty="0" smtClean="0"/>
              <a:t>3) высказано авторитетными учеными;</a:t>
            </a:r>
          </a:p>
          <a:p>
            <a:pPr>
              <a:buNone/>
            </a:pPr>
            <a:r>
              <a:rPr lang="ru-RU" b="1" dirty="0" smtClean="0"/>
              <a:t>4) многократно проверено на опыте.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2. Ученица опустила электроды в сосуд </a:t>
            </a:r>
            <a:r>
              <a:rPr lang="ru-RU" b="1" dirty="0" smtClean="0"/>
              <a:t>с раствором </a:t>
            </a:r>
            <a:r>
              <a:rPr lang="ru-RU" b="1" dirty="0" smtClean="0"/>
              <a:t>электролита,</a:t>
            </a:r>
          </a:p>
          <a:p>
            <a:pPr>
              <a:buNone/>
            </a:pPr>
            <a:r>
              <a:rPr lang="ru-RU" b="1" dirty="0" smtClean="0"/>
              <a:t>затем подсоединила их к источнику электрического тока и в течение не-</a:t>
            </a:r>
          </a:p>
          <a:p>
            <a:pPr>
              <a:buNone/>
            </a:pPr>
            <a:r>
              <a:rPr lang="ru-RU" b="1" dirty="0" smtClean="0"/>
              <a:t>которого времени пропускала через раствор электрический ток. В своем</a:t>
            </a:r>
          </a:p>
          <a:p>
            <a:pPr>
              <a:buNone/>
            </a:pPr>
            <a:r>
              <a:rPr lang="ru-RU" b="1" dirty="0" smtClean="0"/>
              <a:t>ответе она записала: «На одном из электродов выделились пузырьки».</a:t>
            </a:r>
          </a:p>
          <a:p>
            <a:pPr>
              <a:buNone/>
            </a:pPr>
            <a:r>
              <a:rPr lang="ru-RU" u="sng" dirty="0" smtClean="0"/>
              <a:t>Это утверждение является:</a:t>
            </a:r>
          </a:p>
          <a:p>
            <a:pPr>
              <a:buNone/>
            </a:pPr>
            <a:r>
              <a:rPr lang="ru-RU" b="1" dirty="0" smtClean="0"/>
              <a:t>1) теоретическим выводом;</a:t>
            </a:r>
          </a:p>
          <a:p>
            <a:pPr>
              <a:buNone/>
            </a:pPr>
            <a:r>
              <a:rPr lang="ru-RU" b="1" dirty="0" smtClean="0"/>
              <a:t>2) экспериментальным фактом;</a:t>
            </a:r>
          </a:p>
          <a:p>
            <a:pPr>
              <a:buNone/>
            </a:pPr>
            <a:r>
              <a:rPr lang="ru-RU" b="1" dirty="0" smtClean="0"/>
              <a:t>3) гипотезой;</a:t>
            </a:r>
          </a:p>
          <a:p>
            <a:pPr>
              <a:buNone/>
            </a:pPr>
            <a:r>
              <a:rPr lang="ru-RU" b="1" dirty="0" smtClean="0"/>
              <a:t>4) объяснением факта.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Физика – это наука, изучающая наиболее общие свойства тел и явлений неживой природы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87824" y="24208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99592" y="285293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84984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293096"/>
            <a:ext cx="21602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</a:rPr>
              <a:t>Задача физики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67544" y="2420888"/>
            <a:ext cx="8135937" cy="71438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39750" y="2780928"/>
            <a:ext cx="79200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Arial" charset="0"/>
              </a:rPr>
              <a:t>Открывать и изучать законы, которые связывают между собой различные физические явления, происходящие в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До </a:t>
            </a:r>
            <a:r>
              <a:rPr lang="en-US" sz="2800" dirty="0"/>
              <a:t>XVI</a:t>
            </a:r>
            <a:r>
              <a:rPr lang="ru-RU" sz="2800" dirty="0"/>
              <a:t> в. в физике господствовал </a:t>
            </a:r>
            <a:r>
              <a:rPr lang="ru-RU" sz="2800" dirty="0">
                <a:solidFill>
                  <a:srgbClr val="C00000"/>
                </a:solidFill>
              </a:rPr>
              <a:t>метод Аристотеля, </a:t>
            </a:r>
            <a:r>
              <a:rPr lang="ru-RU" sz="2800" dirty="0"/>
              <a:t>который приводил к тем или иным выводам путем рассуждений.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7"/>
            <a:endParaRPr lang="ru-RU" b="1" i="1" dirty="0" smtClean="0"/>
          </a:p>
          <a:p>
            <a:pPr lvl="7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АРИСТОТЕЛЬ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b="1" dirty="0" smtClean="0">
                <a:solidFill>
                  <a:srgbClr val="C00000"/>
                </a:solidFill>
              </a:rPr>
              <a:t>384 до н. э., </a:t>
            </a:r>
            <a:r>
              <a:rPr lang="ru-RU" b="1" dirty="0" err="1" smtClean="0">
                <a:solidFill>
                  <a:srgbClr val="C00000"/>
                </a:solidFill>
              </a:rPr>
              <a:t>Стагира</a:t>
            </a:r>
            <a:r>
              <a:rPr lang="ru-RU" b="1" dirty="0" smtClean="0">
                <a:solidFill>
                  <a:srgbClr val="C00000"/>
                </a:solidFill>
              </a:rPr>
              <a:t>, полуостров </a:t>
            </a:r>
            <a:r>
              <a:rPr lang="ru-RU" b="1" dirty="0" err="1" smtClean="0">
                <a:solidFill>
                  <a:srgbClr val="C00000"/>
                </a:solidFill>
              </a:rPr>
              <a:t>Халкидика</a:t>
            </a:r>
            <a:r>
              <a:rPr lang="ru-RU" b="1" dirty="0" smtClean="0">
                <a:solidFill>
                  <a:srgbClr val="C00000"/>
                </a:solidFill>
              </a:rPr>
              <a:t>, Северная Греция - 322 до н. э., </a:t>
            </a:r>
            <a:r>
              <a:rPr lang="ru-RU" b="1" dirty="0" err="1" smtClean="0">
                <a:solidFill>
                  <a:srgbClr val="C00000"/>
                </a:solidFill>
              </a:rPr>
              <a:t>Халкис</a:t>
            </a:r>
            <a:r>
              <a:rPr lang="ru-RU" b="1" dirty="0" smtClean="0">
                <a:solidFill>
                  <a:srgbClr val="C00000"/>
                </a:solidFill>
              </a:rPr>
              <a:t>, остров </a:t>
            </a:r>
            <a:r>
              <a:rPr lang="ru-RU" b="1" dirty="0" err="1" smtClean="0">
                <a:solidFill>
                  <a:srgbClr val="C00000"/>
                </a:solidFill>
              </a:rPr>
              <a:t>Эвбея</a:t>
            </a:r>
            <a:r>
              <a:rPr lang="ru-RU" b="1" dirty="0" smtClean="0">
                <a:solidFill>
                  <a:srgbClr val="C00000"/>
                </a:solidFill>
              </a:rPr>
              <a:t>, Средняя Греция), древнегреческий ученый, философ, основатель </a:t>
            </a:r>
            <a:r>
              <a:rPr lang="ru-RU" b="1" dirty="0" err="1" smtClean="0">
                <a:solidFill>
                  <a:srgbClr val="C00000"/>
                </a:solidFill>
              </a:rPr>
              <a:t>Ликея</a:t>
            </a:r>
            <a:r>
              <a:rPr lang="ru-RU" b="1" dirty="0" smtClean="0">
                <a:solidFill>
                  <a:srgbClr val="C00000"/>
                </a:solidFill>
              </a:rPr>
              <a:t>, учитель Александра Македонского.</a:t>
            </a:r>
            <a:endParaRPr lang="ru-RU" b="1" i="1" dirty="0">
              <a:solidFill>
                <a:srgbClr val="C00000"/>
              </a:solidFill>
            </a:endParaRPr>
          </a:p>
          <a:p>
            <a:pPr lvl="7"/>
            <a:r>
              <a:rPr lang="ru-RU" b="1" i="1" dirty="0" smtClean="0"/>
              <a:t>В </a:t>
            </a:r>
            <a:r>
              <a:rPr lang="ru-RU" b="1" i="1" dirty="0"/>
              <a:t>аристотелевской </a:t>
            </a:r>
            <a:r>
              <a:rPr lang="ru-RU" b="1" i="1" dirty="0" smtClean="0"/>
              <a:t>физике, </a:t>
            </a:r>
            <a:r>
              <a:rPr lang="ru-RU" b="1" i="1" dirty="0"/>
              <a:t>в отличие от ее современного </a:t>
            </a:r>
            <a:r>
              <a:rPr lang="ru-RU" b="1" i="1" dirty="0" smtClean="0"/>
              <a:t>изложения, </a:t>
            </a:r>
            <a:r>
              <a:rPr lang="ru-RU" b="1" i="1" dirty="0"/>
              <a:t>не было ни описаний опытов, ни математических формул. Метод эксперимента был отвергнут </a:t>
            </a:r>
            <a:r>
              <a:rPr lang="ru-RU" b="1" i="1" dirty="0" smtClean="0"/>
              <a:t>Аристотелем.</a:t>
            </a:r>
          </a:p>
          <a:p>
            <a:pPr lvl="7"/>
            <a:r>
              <a:rPr lang="ru-RU" b="1" i="1" dirty="0"/>
              <a:t>Аристотель считал недопустимым применение математики к исследованию природы. </a:t>
            </a:r>
            <a:endParaRPr lang="ru-RU" b="1" i="1" dirty="0" smtClean="0"/>
          </a:p>
          <a:p>
            <a:pPr lvl="7"/>
            <a:endParaRPr lang="ru-RU" b="1" i="1" dirty="0"/>
          </a:p>
          <a:p>
            <a:pPr lvl="7"/>
            <a:endParaRPr lang="ru-RU" b="1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844824"/>
            <a:ext cx="266429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sz="4000" u="sng" dirty="0"/>
              <a:t>НАБЛЮДЕНИЯ</a:t>
            </a:r>
          </a:p>
        </p:txBody>
      </p:sp>
      <p:pic>
        <p:nvPicPr>
          <p:cNvPr id="36872" name="Picture 8" descr="aristotel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057400"/>
            <a:ext cx="1676400" cy="2133600"/>
          </a:xfrm>
          <a:noFill/>
          <a:ln/>
        </p:spPr>
      </p:pic>
      <p:pic>
        <p:nvPicPr>
          <p:cNvPr id="36873" name="Picture 9" descr="arhi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667000"/>
            <a:ext cx="1676400" cy="2209800"/>
          </a:xfrm>
          <a:prstGeom prst="rect">
            <a:avLst/>
          </a:prstGeom>
          <a:noFill/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203325" y="4191000"/>
            <a:ext cx="155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b="1" dirty="0">
                <a:effectLst/>
              </a:rPr>
              <a:t>Аристотель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352800" y="4876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b="1" dirty="0">
                <a:effectLst/>
              </a:rPr>
              <a:t>Архимед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b="1" dirty="0">
                <a:effectLst/>
              </a:rPr>
              <a:t>Герон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239000" y="6019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b="1">
                <a:effectLst/>
              </a:rPr>
              <a:t>Птолемей</a:t>
            </a:r>
          </a:p>
        </p:txBody>
      </p:sp>
      <p:pic>
        <p:nvPicPr>
          <p:cNvPr id="36878" name="Picture 14" descr="Heron_of_Alexandri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3276600"/>
            <a:ext cx="1600200" cy="2133600"/>
          </a:xfrm>
          <a:noFill/>
          <a:ln/>
        </p:spPr>
      </p:pic>
      <p:pic>
        <p:nvPicPr>
          <p:cNvPr id="36879" name="Picture 15" descr="Image13_7_5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10400" y="3733800"/>
            <a:ext cx="1844675" cy="228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Э</a:t>
            </a:r>
            <a:r>
              <a:rPr lang="ru-RU" sz="2800" b="1" dirty="0" smtClean="0">
                <a:solidFill>
                  <a:srgbClr val="C00000"/>
                </a:solidFill>
              </a:rPr>
              <a:t>ксперимент служит не только источником знаний, но и критерием их истинности.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244827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700809"/>
            <a:ext cx="5040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Галилео Галилей (</a:t>
            </a:r>
            <a:r>
              <a:rPr lang="ru-RU" b="1" i="1" dirty="0" err="1" smtClean="0"/>
              <a:t>итал</a:t>
            </a:r>
            <a:r>
              <a:rPr lang="ru-RU" b="1" i="1" dirty="0" smtClean="0"/>
              <a:t>. </a:t>
            </a:r>
            <a:r>
              <a:rPr lang="ru-RU" b="1" i="1" dirty="0" err="1" smtClean="0"/>
              <a:t>Galileo</a:t>
            </a:r>
            <a:r>
              <a:rPr lang="ru-RU" b="1" i="1" dirty="0" smtClean="0"/>
              <a:t> </a:t>
            </a:r>
            <a:r>
              <a:rPr lang="ru-RU" b="1" i="1" dirty="0" err="1" smtClean="0"/>
              <a:t>Galilei</a:t>
            </a:r>
            <a:r>
              <a:rPr lang="ru-RU" b="1" i="1" dirty="0" smtClean="0"/>
              <a:t>; 15 февраля 1564 — 8 января 1642) — итальянский философ, физик и астроном, оказавший значительное влияние на науку своего времени. Галилей в основном известен своими наблюдениями планет и звёзд, активной поддержкой гелиоцентрической системы мира и </a:t>
            </a:r>
            <a:r>
              <a:rPr lang="ru-RU" b="1" i="1" dirty="0" smtClean="0">
                <a:solidFill>
                  <a:srgbClr val="C00000"/>
                </a:solidFill>
              </a:rPr>
              <a:t>экспериментами </a:t>
            </a:r>
            <a:r>
              <a:rPr lang="ru-RU" b="1" i="1" dirty="0" smtClean="0"/>
              <a:t>по механике.</a:t>
            </a:r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u="sng" dirty="0"/>
              <a:t>В связи с огромной ролью эксперимента в физике ее считают </a:t>
            </a:r>
            <a:r>
              <a:rPr lang="ru-RU" b="1" u="sng" dirty="0"/>
              <a:t>экспериментальной наукой</a:t>
            </a:r>
            <a:r>
              <a:rPr lang="ru-RU" u="sng" dirty="0"/>
              <a:t>. Но при изучении любого физического явления в равной мере необходимы и эксперимент, и теория.</a:t>
            </a:r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sz="4000" u="sng" dirty="0"/>
              <a:t>ОПЫТЫ</a:t>
            </a:r>
          </a:p>
        </p:txBody>
      </p:sp>
      <p:pic>
        <p:nvPicPr>
          <p:cNvPr id="37897" name="Picture 9" descr="Galile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1200"/>
            <a:ext cx="1828800" cy="2133600"/>
          </a:xfrm>
          <a:noFill/>
          <a:ln/>
        </p:spPr>
      </p:pic>
      <p:pic>
        <p:nvPicPr>
          <p:cNvPr id="37898" name="Picture 10" descr="Descart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3962400"/>
            <a:ext cx="1693863" cy="2057400"/>
          </a:xfrm>
          <a:noFill/>
          <a:ln/>
        </p:spPr>
      </p:pic>
      <p:pic>
        <p:nvPicPr>
          <p:cNvPr id="37900" name="Picture 12" descr="bpasca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0" y="2667000"/>
            <a:ext cx="1797050" cy="2133600"/>
          </a:xfrm>
          <a:noFill/>
          <a:ln/>
        </p:spPr>
      </p:pic>
      <p:pic>
        <p:nvPicPr>
          <p:cNvPr id="37903" name="Picture 15" descr="torichel"/>
          <p:cNvPicPr>
            <a:picLocks noChangeAspect="1" noChangeArrowheads="1"/>
          </p:cNvPicPr>
          <p:nvPr/>
        </p:nvPicPr>
        <p:blipFill>
          <a:blip r:embed="rId5" cstate="print"/>
          <a:srcRect l="2632" t="1801" r="4605" b="3462"/>
          <a:stretch>
            <a:fillRect/>
          </a:stretch>
        </p:blipFill>
        <p:spPr bwMode="auto">
          <a:xfrm>
            <a:off x="5105400" y="3352800"/>
            <a:ext cx="1758950" cy="2133600"/>
          </a:xfrm>
          <a:prstGeom prst="rect">
            <a:avLst/>
          </a:prstGeom>
          <a:noFill/>
        </p:spPr>
      </p:pic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219200" y="41148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b="1">
                <a:effectLst/>
              </a:rPr>
              <a:t>Галилео </a:t>
            </a:r>
          </a:p>
          <a:p>
            <a:pPr algn="l"/>
            <a:r>
              <a:rPr lang="ru-RU" sz="1800" b="1">
                <a:effectLst/>
              </a:rPr>
              <a:t>Галилей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048000" y="480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b="1">
                <a:effectLst/>
              </a:rPr>
              <a:t>Блез Паскаль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800600" y="54864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effectLst/>
              </a:rPr>
              <a:t>Эванджелиста</a:t>
            </a:r>
          </a:p>
          <a:p>
            <a:r>
              <a:rPr lang="ru-RU" sz="1800" b="1">
                <a:effectLst/>
              </a:rPr>
              <a:t>Торричелли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7086600" y="609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b="1">
                <a:effectLst/>
              </a:rPr>
              <a:t>Рене Декарт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Физический закон </a:t>
            </a:r>
            <a:r>
              <a:rPr lang="ru-RU" sz="3200" dirty="0">
                <a:solidFill>
                  <a:srgbClr val="C00000"/>
                </a:solidFill>
              </a:rPr>
              <a:t>устанавливает количественную зависимость одних физических величин от других.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dirty="0"/>
              <a:t>Законы могут быть получены двумя способами: в результате обобщения данных экспериментов (</a:t>
            </a:r>
            <a:r>
              <a:rPr lang="ru-RU" b="1" dirty="0"/>
              <a:t>опытные законы</a:t>
            </a:r>
            <a:r>
              <a:rPr lang="ru-RU" dirty="0"/>
              <a:t>) или путем выводов из известных законов (</a:t>
            </a:r>
            <a:r>
              <a:rPr lang="ru-RU" b="1" dirty="0"/>
              <a:t>теоретические законы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AFD1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724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Что изучает физика. Физические явления. Наблюдения и опыт</vt:lpstr>
      <vt:lpstr>Физика – это наука, изучающая наиболее общие свойства тел и явлений неживой природы</vt:lpstr>
      <vt:lpstr>Задача физики</vt:lpstr>
      <vt:lpstr>Слайд 4</vt:lpstr>
      <vt:lpstr>До XVI в. в физике господствовал метод Аристотеля, который приводил к тем или иным выводам путем рассуждений. </vt:lpstr>
      <vt:lpstr>НАБЛЮДЕНИЯ</vt:lpstr>
      <vt:lpstr>Эксперимент служит не только источником знаний, но и критерием их истинности.</vt:lpstr>
      <vt:lpstr>ОПЫТЫ</vt:lpstr>
      <vt:lpstr>Физический закон устанавливает количественную зависимость одних физических величин от других. </vt:lpstr>
      <vt:lpstr>Гипотеза – научно-обоснованное предположение о внутренних связях, управляющих данным явлением</vt:lpstr>
      <vt:lpstr>Физическая теория объединяет несколько опытных закономерностей и гипотез и дает объяснение целой области явлений природы с единой точки зрения</vt:lpstr>
      <vt:lpstr>Наблюдения и опыты</vt:lpstr>
      <vt:lpstr>Моделирование – метод научного исследования, в котором изучаемое физическое явление (или объект) заменяется другим, сходным с ним – моделью, отражающим его существенные признаки. 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изучает физика. Физические явления. Наблюдения и опыт</dc:title>
  <dc:creator>Татьяна</dc:creator>
  <cp:lastModifiedBy>Татьяна</cp:lastModifiedBy>
  <cp:revision>24</cp:revision>
  <dcterms:created xsi:type="dcterms:W3CDTF">2012-09-01T18:46:11Z</dcterms:created>
  <dcterms:modified xsi:type="dcterms:W3CDTF">2012-09-02T15:33:25Z</dcterms:modified>
</cp:coreProperties>
</file>