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29.05.2014</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29.05.2014</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29.05.2014</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en-US" dirty="0" smtClean="0"/>
              <a:t>Die Sehenswürdigkeiten in Berlin</a:t>
            </a:r>
            <a:br>
              <a:rPr lang="en-US" dirty="0" smtClean="0"/>
            </a:br>
            <a:endParaRPr lang="ru-RU" dirty="0"/>
          </a:p>
        </p:txBody>
      </p:sp>
      <p:sp>
        <p:nvSpPr>
          <p:cNvPr id="5" name="Подзаголовок 4"/>
          <p:cNvSpPr>
            <a:spLocks noGrp="1"/>
          </p:cNvSpPr>
          <p:nvPr>
            <p:ph type="subTitle" idx="1"/>
          </p:nvPr>
        </p:nvSpPr>
        <p:spPr>
          <a:xfrm>
            <a:off x="1219200" y="5124450"/>
            <a:ext cx="6858000" cy="533400"/>
          </a:xfrm>
        </p:spPr>
        <p:txBody>
          <a:bodyPr>
            <a:normAutofit fontScale="70000" lnSpcReduction="20000"/>
          </a:bodyPr>
          <a:lstStyle/>
          <a:p>
            <a:pPr algn="ctr"/>
            <a:r>
              <a:rPr lang="ru-RU" dirty="0" smtClean="0"/>
              <a:t>Выполнила </a:t>
            </a:r>
            <a:r>
              <a:rPr lang="ru-RU" dirty="0" smtClean="0"/>
              <a:t>Борисова Полина Николаевна </a:t>
            </a:r>
            <a:r>
              <a:rPr lang="ru-RU" dirty="0" smtClean="0"/>
              <a:t>учитель немецкого языка </a:t>
            </a:r>
          </a:p>
          <a:p>
            <a:pPr algn="ctr"/>
            <a:r>
              <a:rPr lang="ru-RU" dirty="0" smtClean="0"/>
              <a:t>ГБОУ СОШ № 223</a:t>
            </a:r>
          </a:p>
          <a:p>
            <a:endParaRPr lang="ru-RU" dirty="0"/>
          </a:p>
        </p:txBody>
      </p:sp>
      <p:pic>
        <p:nvPicPr>
          <p:cNvPr id="6" name="Рисунок 5" descr="images.jpg"/>
          <p:cNvPicPr>
            <a:picLocks noChangeAspect="1"/>
          </p:cNvPicPr>
          <p:nvPr/>
        </p:nvPicPr>
        <p:blipFill>
          <a:blip r:embed="rId2"/>
          <a:stretch>
            <a:fillRect/>
          </a:stretch>
        </p:blipFill>
        <p:spPr>
          <a:xfrm>
            <a:off x="1357290" y="428604"/>
            <a:ext cx="6143668" cy="29908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solidFill>
                  <a:schemeClr val="accent5">
                    <a:lumMod val="60000"/>
                    <a:lumOff val="40000"/>
                  </a:schemeClr>
                </a:solidFill>
              </a:rPr>
              <a:t>Der Fernsehturm</a:t>
            </a:r>
            <a:endParaRPr lang="ru-RU" dirty="0">
              <a:solidFill>
                <a:schemeClr val="accent5">
                  <a:lumMod val="60000"/>
                  <a:lumOff val="40000"/>
                </a:schemeClr>
              </a:solidFill>
            </a:endParaRPr>
          </a:p>
        </p:txBody>
      </p:sp>
      <p:sp>
        <p:nvSpPr>
          <p:cNvPr id="3" name="Содержимое 2"/>
          <p:cNvSpPr>
            <a:spLocks noGrp="1"/>
          </p:cNvSpPr>
          <p:nvPr>
            <p:ph sz="quarter" idx="1"/>
          </p:nvPr>
        </p:nvSpPr>
        <p:spPr/>
        <p:txBody>
          <a:bodyPr>
            <a:normAutofit/>
          </a:bodyPr>
          <a:lstStyle/>
          <a:p>
            <a:r>
              <a:rPr lang="de-DE" dirty="0" smtClean="0"/>
              <a:t>Der Fernsehturm ist eines der bekanntesten Wahrzeichen der Stadt und mit 368 Metern das höchste Bauwerk Deutschlands! Ein Aufzug bringt die Besucher nach oben. </a:t>
            </a:r>
            <a:endParaRPr lang="ru-RU" dirty="0"/>
          </a:p>
        </p:txBody>
      </p:sp>
      <p:pic>
        <p:nvPicPr>
          <p:cNvPr id="4" name="Рисунок 3" descr="загруженное.jpg"/>
          <p:cNvPicPr>
            <a:picLocks noChangeAspect="1"/>
          </p:cNvPicPr>
          <p:nvPr/>
        </p:nvPicPr>
        <p:blipFill>
          <a:blip r:embed="rId2"/>
          <a:stretch>
            <a:fillRect/>
          </a:stretch>
        </p:blipFill>
        <p:spPr>
          <a:xfrm>
            <a:off x="285720" y="2786058"/>
            <a:ext cx="4202235" cy="2857520"/>
          </a:xfrm>
          <a:prstGeom prst="rect">
            <a:avLst/>
          </a:prstGeom>
        </p:spPr>
      </p:pic>
      <p:pic>
        <p:nvPicPr>
          <p:cNvPr id="6" name="Рисунок 5" descr="images (1).jpg"/>
          <p:cNvPicPr>
            <a:picLocks noChangeAspect="1"/>
          </p:cNvPicPr>
          <p:nvPr/>
        </p:nvPicPr>
        <p:blipFill>
          <a:blip r:embed="rId3"/>
          <a:stretch>
            <a:fillRect/>
          </a:stretch>
        </p:blipFill>
        <p:spPr>
          <a:xfrm>
            <a:off x="5072066" y="2714620"/>
            <a:ext cx="2619375" cy="1743075"/>
          </a:xfrm>
          <a:prstGeom prst="rect">
            <a:avLst/>
          </a:prstGeom>
        </p:spPr>
      </p:pic>
      <p:pic>
        <p:nvPicPr>
          <p:cNvPr id="7" name="Рисунок 6" descr="загруженное (1).jpg"/>
          <p:cNvPicPr>
            <a:picLocks noChangeAspect="1"/>
          </p:cNvPicPr>
          <p:nvPr/>
        </p:nvPicPr>
        <p:blipFill>
          <a:blip r:embed="rId4"/>
          <a:stretch>
            <a:fillRect/>
          </a:stretch>
        </p:blipFill>
        <p:spPr>
          <a:xfrm>
            <a:off x="4714876" y="4786322"/>
            <a:ext cx="2914650" cy="15716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90600"/>
          </a:xfrm>
        </p:spPr>
        <p:txBody>
          <a:bodyPr/>
          <a:lstStyle/>
          <a:p>
            <a:r>
              <a:rPr lang="de-DE" dirty="0" smtClean="0">
                <a:solidFill>
                  <a:schemeClr val="accent3">
                    <a:lumMod val="50000"/>
                  </a:schemeClr>
                </a:solidFill>
              </a:rPr>
              <a:t>Das Brandenburger Tor</a:t>
            </a:r>
            <a:endParaRPr lang="ru-RU" dirty="0">
              <a:solidFill>
                <a:schemeClr val="accent3">
                  <a:lumMod val="50000"/>
                </a:schemeClr>
              </a:solidFill>
            </a:endParaRPr>
          </a:p>
        </p:txBody>
      </p:sp>
      <p:sp>
        <p:nvSpPr>
          <p:cNvPr id="3" name="Содержимое 2"/>
          <p:cNvSpPr>
            <a:spLocks noGrp="1"/>
          </p:cNvSpPr>
          <p:nvPr>
            <p:ph sz="quarter" idx="1"/>
          </p:nvPr>
        </p:nvSpPr>
        <p:spPr>
          <a:xfrm>
            <a:off x="457200" y="1219200"/>
            <a:ext cx="7758138" cy="2281238"/>
          </a:xfrm>
        </p:spPr>
        <p:txBody>
          <a:bodyPr>
            <a:normAutofit fontScale="85000" lnSpcReduction="10000"/>
          </a:bodyPr>
          <a:lstStyle/>
          <a:p>
            <a:pPr>
              <a:buNone/>
            </a:pPr>
            <a:r>
              <a:rPr lang="ru-RU" dirty="0" smtClean="0"/>
              <a:t>    </a:t>
            </a:r>
            <a:r>
              <a:rPr lang="de-DE" dirty="0" smtClean="0"/>
              <a:t>Das </a:t>
            </a:r>
            <a:r>
              <a:rPr lang="de-DE" dirty="0" smtClean="0"/>
              <a:t>Brandenburger Tor gehört bei den Sehenswürdigkeiten klar zu den Klassikern! Nach einer Umfrage des Deutschen Tourismusverbandes ist das Brandenburg Tor die beliebteste Sehenswürdigkeit </a:t>
            </a:r>
            <a:r>
              <a:rPr lang="de-DE" dirty="0" smtClean="0"/>
              <a:t>in Berlin! </a:t>
            </a:r>
            <a:r>
              <a:rPr lang="de-DE" dirty="0" smtClean="0"/>
              <a:t>Obwohl das Brandenburger Tor auf eine gut 200-jährige Geschichte zurückblicken kann, ist es als Symbol fest mit der Teilung und Wiedervereinigung Deutschlands verbunden.</a:t>
            </a:r>
          </a:p>
          <a:p>
            <a:endParaRPr lang="ru-RU" dirty="0"/>
          </a:p>
        </p:txBody>
      </p:sp>
      <p:pic>
        <p:nvPicPr>
          <p:cNvPr id="4" name="Рисунок 3" descr="brandenburger20tor.jpg"/>
          <p:cNvPicPr>
            <a:picLocks noChangeAspect="1"/>
          </p:cNvPicPr>
          <p:nvPr/>
        </p:nvPicPr>
        <p:blipFill>
          <a:blip r:embed="rId2"/>
          <a:stretch>
            <a:fillRect/>
          </a:stretch>
        </p:blipFill>
        <p:spPr>
          <a:xfrm>
            <a:off x="1714480" y="3500438"/>
            <a:ext cx="5286412" cy="30718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solidFill>
                  <a:schemeClr val="bg2">
                    <a:lumMod val="10000"/>
                  </a:schemeClr>
                </a:solidFill>
              </a:rPr>
              <a:t>Der Reichstag</a:t>
            </a:r>
            <a:endParaRPr lang="ru-RU" dirty="0">
              <a:solidFill>
                <a:schemeClr val="bg2">
                  <a:lumMod val="10000"/>
                </a:schemeClr>
              </a:solidFill>
            </a:endParaRPr>
          </a:p>
        </p:txBody>
      </p:sp>
      <p:sp>
        <p:nvSpPr>
          <p:cNvPr id="3" name="Содержимое 2"/>
          <p:cNvSpPr>
            <a:spLocks noGrp="1"/>
          </p:cNvSpPr>
          <p:nvPr>
            <p:ph sz="quarter" idx="1"/>
          </p:nvPr>
        </p:nvSpPr>
        <p:spPr>
          <a:xfrm>
            <a:off x="457200" y="1219200"/>
            <a:ext cx="8229600" cy="1852610"/>
          </a:xfrm>
        </p:spPr>
        <p:txBody>
          <a:bodyPr>
            <a:normAutofit fontScale="85000" lnSpcReduction="20000"/>
          </a:bodyPr>
          <a:lstStyle/>
          <a:p>
            <a:r>
              <a:rPr lang="de-DE" dirty="0" smtClean="0"/>
              <a:t>Der Reichstag beherbergt den mit 1.200 m² größten Plenarsaal in Europa! Den besten Blick auf den Plenarsaal aber auch auf Berlin an sich bietet die gläserne Besucherkuppel. Außerdem befindet sich in der Kuppel auch eine Daueraustellung über die wechselvolle Geschichte des Reichstags. Der Eintritt in die Kuppel ist frei, aber nur nach vorheriger Anmeldung </a:t>
            </a:r>
            <a:r>
              <a:rPr lang="de-DE" dirty="0" smtClean="0"/>
              <a:t>möglich</a:t>
            </a:r>
            <a:r>
              <a:rPr lang="ru-RU" dirty="0" smtClean="0"/>
              <a:t>.</a:t>
            </a:r>
            <a:endParaRPr lang="ru-RU" dirty="0"/>
          </a:p>
        </p:txBody>
      </p:sp>
      <p:pic>
        <p:nvPicPr>
          <p:cNvPr id="4" name="Рисунок 3" descr="images (2).jpg"/>
          <p:cNvPicPr>
            <a:picLocks noChangeAspect="1"/>
          </p:cNvPicPr>
          <p:nvPr/>
        </p:nvPicPr>
        <p:blipFill>
          <a:blip r:embed="rId2"/>
          <a:stretch>
            <a:fillRect/>
          </a:stretch>
        </p:blipFill>
        <p:spPr>
          <a:xfrm>
            <a:off x="1571604" y="3071810"/>
            <a:ext cx="6143668" cy="30003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490650"/>
          </a:xfrm>
        </p:spPr>
        <p:txBody>
          <a:bodyPr>
            <a:normAutofit fontScale="90000"/>
          </a:bodyPr>
          <a:lstStyle/>
          <a:p>
            <a:r>
              <a:rPr lang="de-DE" dirty="0" smtClean="0"/>
              <a:t>Die Museumsinsel ist das größte Universalmuseum der Welt</a:t>
            </a:r>
            <a:r>
              <a:rPr lang="ru-RU" dirty="0" smtClean="0"/>
              <a:t/>
            </a:r>
            <a:br>
              <a:rPr lang="ru-RU" dirty="0" smtClean="0"/>
            </a:br>
            <a:endParaRPr lang="ru-RU" dirty="0"/>
          </a:p>
        </p:txBody>
      </p:sp>
      <p:pic>
        <p:nvPicPr>
          <p:cNvPr id="4" name="Содержимое 3" descr="600x450-museumsinsel.jpg"/>
          <p:cNvPicPr>
            <a:picLocks noGrp="1" noChangeAspect="1"/>
          </p:cNvPicPr>
          <p:nvPr>
            <p:ph sz="quarter" idx="1"/>
          </p:nvPr>
        </p:nvPicPr>
        <p:blipFill>
          <a:blip r:embed="rId2"/>
          <a:stretch>
            <a:fillRect/>
          </a:stretch>
        </p:blipFill>
        <p:spPr>
          <a:xfrm>
            <a:off x="500034" y="2000240"/>
            <a:ext cx="4071966" cy="3357586"/>
          </a:xfrm>
        </p:spPr>
      </p:pic>
      <p:pic>
        <p:nvPicPr>
          <p:cNvPr id="5" name="Рисунок 4" descr="1315-1.jpg"/>
          <p:cNvPicPr>
            <a:picLocks noChangeAspect="1"/>
          </p:cNvPicPr>
          <p:nvPr/>
        </p:nvPicPr>
        <p:blipFill>
          <a:blip r:embed="rId3"/>
          <a:stretch>
            <a:fillRect/>
          </a:stretch>
        </p:blipFill>
        <p:spPr>
          <a:xfrm>
            <a:off x="5143504" y="1500174"/>
            <a:ext cx="2786082" cy="1857388"/>
          </a:xfrm>
          <a:prstGeom prst="rect">
            <a:avLst/>
          </a:prstGeom>
        </p:spPr>
      </p:pic>
      <p:pic>
        <p:nvPicPr>
          <p:cNvPr id="6" name="Рисунок 5" descr="Museumsinsel_web.jpg_880004617.jpg"/>
          <p:cNvPicPr>
            <a:picLocks noChangeAspect="1"/>
          </p:cNvPicPr>
          <p:nvPr/>
        </p:nvPicPr>
        <p:blipFill>
          <a:blip r:embed="rId4"/>
          <a:stretch>
            <a:fillRect/>
          </a:stretch>
        </p:blipFill>
        <p:spPr>
          <a:xfrm>
            <a:off x="4786314" y="3714752"/>
            <a:ext cx="3357586" cy="28098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t>Zoo Berlin</a:t>
            </a:r>
            <a:endParaRPr lang="ru-RU" dirty="0"/>
          </a:p>
        </p:txBody>
      </p:sp>
      <p:sp>
        <p:nvSpPr>
          <p:cNvPr id="3" name="Содержимое 2"/>
          <p:cNvSpPr>
            <a:spLocks noGrp="1"/>
          </p:cNvSpPr>
          <p:nvPr>
            <p:ph sz="quarter" idx="1"/>
          </p:nvPr>
        </p:nvSpPr>
        <p:spPr>
          <a:xfrm>
            <a:off x="214282" y="1214422"/>
            <a:ext cx="4857784" cy="2286016"/>
          </a:xfrm>
        </p:spPr>
        <p:txBody>
          <a:bodyPr>
            <a:normAutofit fontScale="55000" lnSpcReduction="20000"/>
          </a:bodyPr>
          <a:lstStyle/>
          <a:p>
            <a:pPr>
              <a:buNone/>
            </a:pPr>
            <a:r>
              <a:rPr lang="ru-RU" dirty="0" smtClean="0"/>
              <a:t> </a:t>
            </a:r>
            <a:r>
              <a:rPr lang="de-DE" dirty="0" smtClean="0"/>
              <a:t>Mit </a:t>
            </a:r>
            <a:r>
              <a:rPr lang="de-DE" dirty="0" smtClean="0"/>
              <a:t>rund 1.400 unterschiedlichen Arten und zehnmal so vielen einzelnen Tieren ist der Berliner Zoo der artenreichste Zoo </a:t>
            </a:r>
            <a:r>
              <a:rPr lang="de-DE" dirty="0" smtClean="0"/>
              <a:t>weltweit</a:t>
            </a:r>
            <a:r>
              <a:rPr lang="ru-RU" dirty="0" smtClean="0"/>
              <a:t> . </a:t>
            </a:r>
            <a:r>
              <a:rPr lang="de-DE" dirty="0" smtClean="0"/>
              <a:t>Der </a:t>
            </a:r>
            <a:r>
              <a:rPr lang="de-DE" dirty="0" smtClean="0"/>
              <a:t>Berliner Zoo, 1844 eröffnet, ist auch der älteste Zoo in Deutschland!</a:t>
            </a:r>
          </a:p>
          <a:p>
            <a:pPr>
              <a:buNone/>
            </a:pPr>
            <a:r>
              <a:rPr lang="ru-RU" dirty="0" smtClean="0"/>
              <a:t>   </a:t>
            </a:r>
            <a:r>
              <a:rPr lang="de-DE" dirty="0" smtClean="0"/>
              <a:t>Zum </a:t>
            </a:r>
            <a:r>
              <a:rPr lang="de-DE" dirty="0" smtClean="0"/>
              <a:t>Zoo gehört auch das Aquarium, das mit der Eleganz seiner Fischschwärme, der Exotik der Reptilien und der Vielfalt der Insekten besticht. Der Natur nachempfundene Landschaftsbecken entführen die Besucher in verschiedene maritime Welten. </a:t>
            </a:r>
            <a:r>
              <a:rPr lang="de-DE" dirty="0" smtClean="0"/>
              <a:t>Zoo </a:t>
            </a:r>
            <a:r>
              <a:rPr lang="de-DE" dirty="0" smtClean="0"/>
              <a:t>und Zoo-Aquarium zählen gemeinsam mit 4 Millionen Besuchern zu den meistbesuchten Touristenattraktionen Berlins.</a:t>
            </a:r>
          </a:p>
          <a:p>
            <a:endParaRPr lang="ru-RU" dirty="0"/>
          </a:p>
        </p:txBody>
      </p:sp>
      <p:pic>
        <p:nvPicPr>
          <p:cNvPr id="4" name="Рисунок 3" descr="Elefantentor-Zoo-Berlin.jpg"/>
          <p:cNvPicPr>
            <a:picLocks noChangeAspect="1"/>
          </p:cNvPicPr>
          <p:nvPr/>
        </p:nvPicPr>
        <p:blipFill>
          <a:blip r:embed="rId2"/>
          <a:stretch>
            <a:fillRect/>
          </a:stretch>
        </p:blipFill>
        <p:spPr>
          <a:xfrm>
            <a:off x="642910" y="3571876"/>
            <a:ext cx="4500594" cy="2928959"/>
          </a:xfrm>
          <a:prstGeom prst="rect">
            <a:avLst/>
          </a:prstGeom>
        </p:spPr>
      </p:pic>
      <p:pic>
        <p:nvPicPr>
          <p:cNvPr id="5" name="Рисунок 4" descr="berlin.jpg"/>
          <p:cNvPicPr>
            <a:picLocks noChangeAspect="1"/>
          </p:cNvPicPr>
          <p:nvPr/>
        </p:nvPicPr>
        <p:blipFill>
          <a:blip r:embed="rId3"/>
          <a:stretch>
            <a:fillRect/>
          </a:stretch>
        </p:blipFill>
        <p:spPr>
          <a:xfrm>
            <a:off x="5357818" y="785794"/>
            <a:ext cx="3286148" cy="50006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714396"/>
          </a:xfrm>
        </p:spPr>
        <p:txBody>
          <a:bodyPr>
            <a:normAutofit fontScale="90000"/>
          </a:bodyPr>
          <a:lstStyle/>
          <a:p>
            <a:r>
              <a:rPr lang="en-US" sz="3600" dirty="0" err="1" smtClean="0">
                <a:solidFill>
                  <a:srgbClr val="7030A0"/>
                </a:solidFill>
              </a:rPr>
              <a:t>Potsdamer</a:t>
            </a:r>
            <a:r>
              <a:rPr lang="en-US" sz="3600" dirty="0" smtClean="0">
                <a:solidFill>
                  <a:srgbClr val="7030A0"/>
                </a:solidFill>
              </a:rPr>
              <a:t> </a:t>
            </a:r>
            <a:r>
              <a:rPr lang="en-US" sz="3600" dirty="0" err="1" smtClean="0">
                <a:solidFill>
                  <a:srgbClr val="7030A0"/>
                </a:solidFill>
              </a:rPr>
              <a:t>Platz</a:t>
            </a:r>
            <a:r>
              <a:rPr lang="en-US" dirty="0" smtClean="0"/>
              <a:t/>
            </a:r>
            <a:br>
              <a:rPr lang="en-US" dirty="0" smtClean="0"/>
            </a:br>
            <a:endParaRPr lang="ru-RU" dirty="0"/>
          </a:p>
        </p:txBody>
      </p:sp>
      <p:sp>
        <p:nvSpPr>
          <p:cNvPr id="3" name="Содержимое 2"/>
          <p:cNvSpPr>
            <a:spLocks noGrp="1"/>
          </p:cNvSpPr>
          <p:nvPr>
            <p:ph sz="quarter" idx="1"/>
          </p:nvPr>
        </p:nvSpPr>
        <p:spPr/>
        <p:txBody>
          <a:bodyPr/>
          <a:lstStyle/>
          <a:p>
            <a:r>
              <a:rPr lang="de-DE" dirty="0" smtClean="0"/>
              <a:t>Das Quartier Potsdamer Platz gehört zu den spannendsten und vielseitigsten Orten in der Hauptstadt. Täglich kommen bis zu 100.000 Menschen an diesen Platz, um die einzigartige Mischung aus Kunst, Entertainment, Shopping und Weltstadtflair zu erleben – und nicht zuletzt, um den Hauch der Geschichte zu spüren.</a:t>
            </a:r>
            <a:endParaRPr lang="ru-RU" dirty="0"/>
          </a:p>
        </p:txBody>
      </p:sp>
      <p:pic>
        <p:nvPicPr>
          <p:cNvPr id="4" name="Рисунок 3" descr="ME0000112190_3 (1).jpg"/>
          <p:cNvPicPr>
            <a:picLocks noChangeAspect="1"/>
          </p:cNvPicPr>
          <p:nvPr/>
        </p:nvPicPr>
        <p:blipFill>
          <a:blip r:embed="rId2" cstate="print"/>
          <a:stretch>
            <a:fillRect/>
          </a:stretch>
        </p:blipFill>
        <p:spPr>
          <a:xfrm>
            <a:off x="642910" y="3929066"/>
            <a:ext cx="3571900" cy="2571768"/>
          </a:xfrm>
          <a:prstGeom prst="rect">
            <a:avLst/>
          </a:prstGeom>
        </p:spPr>
      </p:pic>
      <p:pic>
        <p:nvPicPr>
          <p:cNvPr id="5" name="Рисунок 4" descr="Ritz_Berlin_00104_vert_x518.jpg"/>
          <p:cNvPicPr>
            <a:picLocks noChangeAspect="1"/>
          </p:cNvPicPr>
          <p:nvPr/>
        </p:nvPicPr>
        <p:blipFill>
          <a:blip r:embed="rId3"/>
          <a:stretch>
            <a:fillRect/>
          </a:stretch>
        </p:blipFill>
        <p:spPr>
          <a:xfrm>
            <a:off x="4429124" y="4000504"/>
            <a:ext cx="3714777" cy="24288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Der Berliner Dom</a:t>
            </a:r>
            <a:endParaRPr lang="ru-RU" dirty="0"/>
          </a:p>
        </p:txBody>
      </p:sp>
      <p:sp>
        <p:nvSpPr>
          <p:cNvPr id="3" name="Содержимое 2"/>
          <p:cNvSpPr>
            <a:spLocks noGrp="1"/>
          </p:cNvSpPr>
          <p:nvPr>
            <p:ph sz="quarter" idx="1"/>
          </p:nvPr>
        </p:nvSpPr>
        <p:spPr/>
        <p:txBody>
          <a:bodyPr/>
          <a:lstStyle/>
          <a:p>
            <a:r>
              <a:rPr lang="de-DE" dirty="0" smtClean="0"/>
              <a:t>Der Berliner Dom ist nicht nur die größte Kirche Berlins, in ihm befindet sich auch die größte Original erhaltene Orgel der </a:t>
            </a:r>
            <a:r>
              <a:rPr lang="de-DE" dirty="0" smtClean="0"/>
              <a:t>Spätromantik.</a:t>
            </a:r>
            <a:endParaRPr lang="ru-RU" dirty="0" smtClean="0"/>
          </a:p>
          <a:p>
            <a:endParaRPr lang="ru-RU" dirty="0"/>
          </a:p>
        </p:txBody>
      </p:sp>
      <p:pic>
        <p:nvPicPr>
          <p:cNvPr id="4" name="Рисунок 3" descr="загруженное (2).jpg"/>
          <p:cNvPicPr>
            <a:picLocks noChangeAspect="1"/>
          </p:cNvPicPr>
          <p:nvPr/>
        </p:nvPicPr>
        <p:blipFill>
          <a:blip r:embed="rId2"/>
          <a:stretch>
            <a:fillRect/>
          </a:stretch>
        </p:blipFill>
        <p:spPr>
          <a:xfrm>
            <a:off x="928662" y="3071810"/>
            <a:ext cx="3214710" cy="2357454"/>
          </a:xfrm>
          <a:prstGeom prst="rect">
            <a:avLst/>
          </a:prstGeom>
        </p:spPr>
      </p:pic>
      <p:pic>
        <p:nvPicPr>
          <p:cNvPr id="5" name="Рисунок 4" descr="Berliner_Dom_Spreeinsel.jpg"/>
          <p:cNvPicPr>
            <a:picLocks noChangeAspect="1"/>
          </p:cNvPicPr>
          <p:nvPr/>
        </p:nvPicPr>
        <p:blipFill>
          <a:blip r:embed="rId3" cstate="print"/>
          <a:stretch>
            <a:fillRect/>
          </a:stretch>
        </p:blipFill>
        <p:spPr>
          <a:xfrm>
            <a:off x="4429124" y="2643182"/>
            <a:ext cx="4286280" cy="32147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V</a:t>
            </a:r>
            <a:r>
              <a:rPr lang="de-DE" b="1" dirty="0" err="1" smtClean="0"/>
              <a:t>ielen</a:t>
            </a:r>
            <a:r>
              <a:rPr lang="de-DE" b="1" dirty="0" smtClean="0"/>
              <a:t> Dank für Ihre Aufmerksamkeit!</a:t>
            </a:r>
            <a:endParaRPr lang="ru-RU" dirty="0"/>
          </a:p>
        </p:txBody>
      </p:sp>
      <p:pic>
        <p:nvPicPr>
          <p:cNvPr id="4" name="Содержимое 3" descr="berlin5_f8f91.jpg"/>
          <p:cNvPicPr>
            <a:picLocks noGrp="1" noChangeAspect="1"/>
          </p:cNvPicPr>
          <p:nvPr>
            <p:ph sz="quarter" idx="1"/>
          </p:nvPr>
        </p:nvPicPr>
        <p:blipFill>
          <a:blip r:embed="rId2"/>
          <a:stretch>
            <a:fillRect/>
          </a:stretch>
        </p:blipFill>
        <p:spPr>
          <a:xfrm>
            <a:off x="2000232" y="2500306"/>
            <a:ext cx="5000660" cy="328614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202</TotalTime>
  <Words>349</Words>
  <PresentationFormat>Экран (4:3)</PresentationFormat>
  <Paragraphs>18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Начальная</vt:lpstr>
      <vt:lpstr>Die Sehenswürdigkeiten in Berlin </vt:lpstr>
      <vt:lpstr>Der Fernsehturm</vt:lpstr>
      <vt:lpstr>Das Brandenburger Tor</vt:lpstr>
      <vt:lpstr>Der Reichstag</vt:lpstr>
      <vt:lpstr>Die Museumsinsel ist das größte Universalmuseum der Welt </vt:lpstr>
      <vt:lpstr>Zoo Berlin</vt:lpstr>
      <vt:lpstr>Potsdamer Platz </vt:lpstr>
      <vt:lpstr>Der Berliner Dom</vt:lpstr>
      <vt:lpstr>Vielen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server29</cp:lastModifiedBy>
  <cp:revision>21</cp:revision>
  <dcterms:modified xsi:type="dcterms:W3CDTF">2014-05-29T09:38:32Z</dcterms:modified>
</cp:coreProperties>
</file>