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6" r:id="rId10"/>
    <p:sldId id="268"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11/28/2015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de-DE" dirty="0" smtClean="0"/>
              <a:t>WEIHNACHTSMARKT        </a:t>
            </a:r>
            <a:endParaRPr lang="ru-RU" dirty="0"/>
          </a:p>
        </p:txBody>
      </p:sp>
      <p:sp>
        <p:nvSpPr>
          <p:cNvPr id="3" name="Подзаголовок 2"/>
          <p:cNvSpPr>
            <a:spLocks noGrp="1"/>
          </p:cNvSpPr>
          <p:nvPr>
            <p:ph type="subTitle" idx="1"/>
          </p:nvPr>
        </p:nvSpPr>
        <p:spPr/>
        <p:txBody>
          <a:bodyPr/>
          <a:lstStyle/>
          <a:p>
            <a:pPr algn="ctr"/>
            <a:r>
              <a:rPr lang="de-DE" dirty="0" smtClean="0"/>
              <a:t>IN </a:t>
            </a:r>
            <a:r>
              <a:rPr lang="de-DE" dirty="0" err="1" smtClean="0"/>
              <a:t>dEUTSCHLAND</a:t>
            </a:r>
            <a:endParaRPr lang="ru-RU" dirty="0"/>
          </a:p>
        </p:txBody>
      </p:sp>
    </p:spTree>
    <p:extLst>
      <p:ext uri="{BB962C8B-B14F-4D97-AF65-F5344CB8AC3E}">
        <p14:creationId xmlns:p14="http://schemas.microsoft.com/office/powerpoint/2010/main" val="1359687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smtClean="0"/>
              <a:t>Die Krippe</a:t>
            </a:r>
            <a:endParaRPr lang="ru-RU" dirty="0"/>
          </a:p>
        </p:txBody>
      </p:sp>
      <p:pic>
        <p:nvPicPr>
          <p:cNvPr id="4" name="Объект 3" descr="http://www.das-germany.de/wp-content/uploads/2014/12/SAM4181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09968" y="2065867"/>
            <a:ext cx="5773324" cy="4047214"/>
          </a:xfrm>
          <a:prstGeom prst="rect">
            <a:avLst/>
          </a:prstGeom>
          <a:noFill/>
          <a:ln>
            <a:noFill/>
          </a:ln>
        </p:spPr>
      </p:pic>
      <p:sp>
        <p:nvSpPr>
          <p:cNvPr id="3" name="Прямоугольник 2"/>
          <p:cNvSpPr/>
          <p:nvPr/>
        </p:nvSpPr>
        <p:spPr>
          <a:xfrm>
            <a:off x="113968" y="2016388"/>
            <a:ext cx="6096000" cy="3836563"/>
          </a:xfrm>
          <a:prstGeom prst="rect">
            <a:avLst/>
          </a:prstGeom>
        </p:spPr>
        <p:txBody>
          <a:bodyPr>
            <a:spAutoFit/>
          </a:bodyPr>
          <a:lstStyle/>
          <a:p>
            <a:pPr>
              <a:lnSpc>
                <a:spcPct val="107000"/>
              </a:lnSpc>
              <a:spcAft>
                <a:spcPts val="800"/>
              </a:spcAft>
            </a:pPr>
            <a:r>
              <a:rPr lang="de-DE" sz="2400" dirty="0">
                <a:latin typeface="Calibri" panose="020F0502020204030204" pitchFamily="34" charset="0"/>
                <a:ea typeface="Calibri" panose="020F0502020204030204" pitchFamily="34" charset="0"/>
                <a:cs typeface="Times New Roman" panose="02020603050405020304" pitchFamily="18" charset="0"/>
              </a:rPr>
              <a:t>Ohne Krippe kann man sich </a:t>
            </a:r>
            <a:r>
              <a:rPr lang="de-DE" sz="2400" dirty="0" smtClean="0">
                <a:latin typeface="Calibri" panose="020F0502020204030204" pitchFamily="34" charset="0"/>
                <a:ea typeface="Calibri" panose="020F0502020204030204" pitchFamily="34" charset="0"/>
                <a:cs typeface="Times New Roman" panose="02020603050405020304" pitchFamily="18" charset="0"/>
              </a:rPr>
              <a:t>einen </a:t>
            </a:r>
            <a:r>
              <a:rPr lang="de-DE" sz="2400" dirty="0">
                <a:latin typeface="Calibri" panose="020F0502020204030204" pitchFamily="34" charset="0"/>
                <a:ea typeface="Calibri" panose="020F0502020204030204" pitchFamily="34" charset="0"/>
                <a:cs typeface="Times New Roman" panose="02020603050405020304" pitchFamily="18" charset="0"/>
              </a:rPr>
              <a:t>Weihnachtsmarkt kaum vorstellen</a:t>
            </a:r>
            <a:r>
              <a:rPr lang="de-DE" sz="24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e-DE" altLang="ru-RU" sz="2400" dirty="0" smtClean="0"/>
              <a:t>Das ist </a:t>
            </a:r>
            <a:r>
              <a:rPr lang="de-DE" altLang="ru-RU" sz="2400" dirty="0"/>
              <a:t>ein kleiner aus Holz nachgebildeter Stall, in dem das neugeborene Jesuskind mit seinen Eltern, den Hirten und den Tieren liegt. In Deutschland ist die Variation an Krippen sehr groß. In Kirchen werden auch große Krippen aufgebaut.</a:t>
            </a:r>
            <a:endParaRPr lang="pl-PL" altLang="ru-RU" sz="2400" dirty="0"/>
          </a:p>
          <a:p>
            <a:pPr>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9450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smtClean="0"/>
              <a:t>Weihnachtsmusik</a:t>
            </a:r>
            <a:endParaRPr lang="ru-RU" dirty="0"/>
          </a:p>
        </p:txBody>
      </p:sp>
      <p:pic>
        <p:nvPicPr>
          <p:cNvPr id="4" name="Объект 3" descr="http://www.das-germany.de/wp-content/uploads/2014/12/CIMG2917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8003" y="2369489"/>
            <a:ext cx="5359179" cy="4047214"/>
          </a:xfrm>
          <a:prstGeom prst="rect">
            <a:avLst/>
          </a:prstGeom>
          <a:noFill/>
          <a:ln>
            <a:noFill/>
          </a:ln>
        </p:spPr>
      </p:pic>
      <p:sp>
        <p:nvSpPr>
          <p:cNvPr id="3" name="Прямоугольник 2"/>
          <p:cNvSpPr/>
          <p:nvPr/>
        </p:nvSpPr>
        <p:spPr>
          <a:xfrm>
            <a:off x="113969" y="2808175"/>
            <a:ext cx="6096000" cy="1758110"/>
          </a:xfrm>
          <a:prstGeom prst="rect">
            <a:avLst/>
          </a:prstGeom>
        </p:spPr>
        <p:txBody>
          <a:bodyPr>
            <a:spAutoFit/>
          </a:bodyPr>
          <a:lstStyle/>
          <a:p>
            <a:pPr>
              <a:lnSpc>
                <a:spcPct val="107000"/>
              </a:lnSpc>
              <a:spcAft>
                <a:spcPts val="800"/>
              </a:spcAft>
            </a:pPr>
            <a:r>
              <a:rPr lang="de-DE" sz="2400" dirty="0">
                <a:latin typeface="Calibri" panose="020F0502020204030204" pitchFamily="34" charset="0"/>
                <a:ea typeface="Calibri" panose="020F0502020204030204" pitchFamily="34" charset="0"/>
                <a:cs typeface="Times New Roman" panose="02020603050405020304" pitchFamily="18" charset="0"/>
              </a:rPr>
              <a:t>Auf dem Markt speilen gewöhnlich Stadtmusikanten. </a:t>
            </a:r>
            <a:endParaRPr lang="de-DE"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400" dirty="0" smtClean="0">
                <a:latin typeface="Calibri" panose="020F0502020204030204" pitchFamily="34" charset="0"/>
                <a:ea typeface="Calibri" panose="020F0502020204030204" pitchFamily="34" charset="0"/>
                <a:cs typeface="Times New Roman" panose="02020603050405020304" pitchFamily="18" charset="0"/>
              </a:rPr>
              <a:t>Sehr </a:t>
            </a:r>
            <a:r>
              <a:rPr lang="de-DE" sz="2400" dirty="0">
                <a:latin typeface="Calibri" panose="020F0502020204030204" pitchFamily="34" charset="0"/>
                <a:ea typeface="Calibri" panose="020F0502020204030204" pitchFamily="34" charset="0"/>
                <a:cs typeface="Times New Roman" panose="02020603050405020304" pitchFamily="18" charset="0"/>
              </a:rPr>
              <a:t>oft kann man hier auch einen Leierkastenmann sehen.</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28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Frohe Weihnachten!</a:t>
            </a:r>
            <a:endParaRPr lang="ru-RU" dirty="0"/>
          </a:p>
        </p:txBody>
      </p:sp>
      <p:pic>
        <p:nvPicPr>
          <p:cNvPr id="4" name="Объект 3" descr="http://www.das-germany.de/wp-content/uploads/2014/12/SAM4414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23436" y="803082"/>
            <a:ext cx="3737113" cy="5836257"/>
          </a:xfrm>
          <a:prstGeom prst="rect">
            <a:avLst/>
          </a:prstGeom>
          <a:noFill/>
          <a:ln>
            <a:noFill/>
          </a:ln>
        </p:spPr>
      </p:pic>
    </p:spTree>
    <p:extLst>
      <p:ext uri="{BB962C8B-B14F-4D97-AF65-F5344CB8AC3E}">
        <p14:creationId xmlns:p14="http://schemas.microsoft.com/office/powerpoint/2010/main" val="847694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b="1" dirty="0"/>
              <a:t>Weihnachtsmarkt</a:t>
            </a:r>
            <a:endParaRPr lang="ru-RU" dirty="0"/>
          </a:p>
        </p:txBody>
      </p:sp>
      <p:pic>
        <p:nvPicPr>
          <p:cNvPr id="5" name="Рисунок 4" descr="http://www.smashwallpapers.com/wp-content/uploads/tdomf/1409/Christmas%20Market%20Germany.jpg"/>
          <p:cNvPicPr/>
          <p:nvPr/>
        </p:nvPicPr>
        <p:blipFill>
          <a:blip r:embed="rId2">
            <a:extLst>
              <a:ext uri="{28A0092B-C50C-407E-A947-70E740481C1C}">
                <a14:useLocalDpi xmlns:a14="http://schemas.microsoft.com/office/drawing/2010/main" val="0"/>
              </a:ext>
            </a:extLst>
          </a:blip>
          <a:srcRect/>
          <a:stretch>
            <a:fillRect/>
          </a:stretch>
        </p:blipFill>
        <p:spPr bwMode="auto">
          <a:xfrm>
            <a:off x="5463244" y="2065867"/>
            <a:ext cx="5940425" cy="3339465"/>
          </a:xfrm>
          <a:prstGeom prst="rect">
            <a:avLst/>
          </a:prstGeom>
          <a:noFill/>
          <a:ln>
            <a:noFill/>
          </a:ln>
        </p:spPr>
      </p:pic>
      <p:sp>
        <p:nvSpPr>
          <p:cNvPr id="8" name="Объект 7"/>
          <p:cNvSpPr>
            <a:spLocks noGrp="1"/>
          </p:cNvSpPr>
          <p:nvPr>
            <p:ph idx="1"/>
          </p:nvPr>
        </p:nvSpPr>
        <p:spPr>
          <a:xfrm>
            <a:off x="727910" y="1959187"/>
            <a:ext cx="10131425" cy="3649133"/>
          </a:xfrm>
        </p:spPr>
        <p:txBody>
          <a:bodyPr>
            <a:normAutofit/>
          </a:bodyPr>
          <a:lstStyle/>
          <a:p>
            <a:pPr marL="0" indent="0">
              <a:buNone/>
            </a:pPr>
            <a:r>
              <a:rPr lang="de-DE" sz="2400" dirty="0" smtClean="0"/>
              <a:t> </a:t>
            </a:r>
            <a:r>
              <a:rPr lang="de-DE" sz="2400" dirty="0"/>
              <a:t>Im </a:t>
            </a:r>
            <a:r>
              <a:rPr lang="de-DE" sz="2400" dirty="0" smtClean="0"/>
              <a:t>Zentrum</a:t>
            </a:r>
          </a:p>
          <a:p>
            <a:pPr marL="0" indent="0">
              <a:buNone/>
            </a:pPr>
            <a:r>
              <a:rPr lang="de-DE" sz="2400" dirty="0" smtClean="0"/>
              <a:t> </a:t>
            </a:r>
            <a:r>
              <a:rPr lang="de-DE" sz="2400" dirty="0"/>
              <a:t>steht immer Tannenbaum. </a:t>
            </a:r>
            <a:endParaRPr lang="de-DE" sz="2400" dirty="0" smtClean="0"/>
          </a:p>
          <a:p>
            <a:pPr marL="0" indent="0">
              <a:buNone/>
            </a:pPr>
            <a:r>
              <a:rPr lang="de-DE" sz="2400" dirty="0" smtClean="0"/>
              <a:t> Tannenbaum </a:t>
            </a:r>
            <a:r>
              <a:rPr lang="de-DE" sz="2400" dirty="0" smtClean="0"/>
              <a:t>ist </a:t>
            </a:r>
          </a:p>
          <a:p>
            <a:pPr marL="0" indent="0">
              <a:buNone/>
            </a:pPr>
            <a:r>
              <a:rPr lang="de-DE" sz="2400" dirty="0" smtClean="0"/>
              <a:t> wunderschön </a:t>
            </a:r>
            <a:r>
              <a:rPr lang="de-DE" sz="2400" dirty="0" smtClean="0"/>
              <a:t>geschmückt</a:t>
            </a:r>
          </a:p>
          <a:p>
            <a:pPr marL="0" indent="0">
              <a:buNone/>
            </a:pPr>
            <a:r>
              <a:rPr lang="de-DE" sz="2400" dirty="0" smtClean="0"/>
              <a:t> </a:t>
            </a:r>
            <a:r>
              <a:rPr lang="de-DE" sz="2400" dirty="0"/>
              <a:t>und </a:t>
            </a:r>
            <a:r>
              <a:rPr lang="de-DE" sz="2400" dirty="0" smtClean="0"/>
              <a:t>leuchtet</a:t>
            </a:r>
          </a:p>
          <a:p>
            <a:pPr marL="0" indent="0">
              <a:buNone/>
            </a:pPr>
            <a:r>
              <a:rPr lang="de-DE" sz="2400" dirty="0" smtClean="0"/>
              <a:t> </a:t>
            </a:r>
            <a:r>
              <a:rPr lang="de-DE" sz="2400" dirty="0"/>
              <a:t>mit verschiedenen Farben.</a:t>
            </a:r>
            <a:endParaRPr lang="ru-RU" sz="2400" dirty="0"/>
          </a:p>
        </p:txBody>
      </p:sp>
    </p:spTree>
    <p:extLst>
      <p:ext uri="{BB962C8B-B14F-4D97-AF65-F5344CB8AC3E}">
        <p14:creationId xmlns:p14="http://schemas.microsoft.com/office/powerpoint/2010/main" val="3306712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smtClean="0"/>
              <a:t>Hier befinden sich mehrere buden und anlagen</a:t>
            </a:r>
            <a:endParaRPr lang="ru-RU" dirty="0"/>
          </a:p>
        </p:txBody>
      </p:sp>
      <p:pic>
        <p:nvPicPr>
          <p:cNvPr id="4" name="Объект 3" descr="http://www.nastol.com.ua/pic/201401/1600x900/nastol.com.ua-7810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83369" y="2269369"/>
            <a:ext cx="8470231" cy="4291852"/>
          </a:xfrm>
          <a:prstGeom prst="rect">
            <a:avLst/>
          </a:prstGeom>
          <a:noFill/>
          <a:ln>
            <a:noFill/>
          </a:ln>
        </p:spPr>
      </p:pic>
    </p:spTree>
    <p:extLst>
      <p:ext uri="{BB962C8B-B14F-4D97-AF65-F5344CB8AC3E}">
        <p14:creationId xmlns:p14="http://schemas.microsoft.com/office/powerpoint/2010/main" val="887013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smtClean="0"/>
              <a:t>das </a:t>
            </a:r>
            <a:r>
              <a:rPr lang="de-DE" dirty="0" err="1" smtClean="0"/>
              <a:t>riesenrad</a:t>
            </a:r>
            <a:endParaRPr lang="ru-RU" dirty="0"/>
          </a:p>
        </p:txBody>
      </p:sp>
      <p:pic>
        <p:nvPicPr>
          <p:cNvPr id="4" name="Объект 3" descr="http://s1.n1.by/sites/default/files/news/12/08/62218/129184385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6858" y="2374233"/>
            <a:ext cx="5803015" cy="4186988"/>
          </a:xfrm>
          <a:prstGeom prst="rect">
            <a:avLst/>
          </a:prstGeom>
          <a:noFill/>
          <a:ln>
            <a:noFill/>
          </a:ln>
        </p:spPr>
      </p:pic>
      <p:sp>
        <p:nvSpPr>
          <p:cNvPr id="3" name="Прямоугольник 2"/>
          <p:cNvSpPr/>
          <p:nvPr/>
        </p:nvSpPr>
        <p:spPr>
          <a:xfrm>
            <a:off x="815131" y="3538532"/>
            <a:ext cx="3532442" cy="830997"/>
          </a:xfrm>
          <a:prstGeom prst="rect">
            <a:avLst/>
          </a:prstGeom>
        </p:spPr>
        <p:txBody>
          <a:bodyPr wrap="none">
            <a:spAutoFit/>
          </a:bodyPr>
          <a:lstStyle/>
          <a:p>
            <a:r>
              <a:rPr lang="de-DE" sz="2400" dirty="0" smtClean="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rPr>
              <a:t> Das </a:t>
            </a:r>
            <a:r>
              <a:rPr lang="de-DE" sz="2400"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rPr>
              <a:t>Riesenrad wird </a:t>
            </a:r>
            <a:r>
              <a:rPr lang="de-DE" sz="2400" dirty="0" smtClean="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rPr>
              <a:t>immer</a:t>
            </a:r>
          </a:p>
          <a:p>
            <a:r>
              <a:rPr lang="de-DE" sz="2400" dirty="0" smtClean="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rPr>
              <a:t> </a:t>
            </a:r>
            <a:r>
              <a:rPr lang="de-DE" sz="2400"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rPr>
              <a:t>schön beleuchtet.</a:t>
            </a:r>
            <a:endParaRPr lang="ru-RU" sz="2400" dirty="0">
              <a:solidFill>
                <a:schemeClr val="tx1">
                  <a:lumMod val="95000"/>
                </a:schemeClr>
              </a:solidFill>
            </a:endParaRPr>
          </a:p>
        </p:txBody>
      </p:sp>
    </p:spTree>
    <p:extLst>
      <p:ext uri="{BB962C8B-B14F-4D97-AF65-F5344CB8AC3E}">
        <p14:creationId xmlns:p14="http://schemas.microsoft.com/office/powerpoint/2010/main" val="3392584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smtClean="0"/>
              <a:t>Das Karussell</a:t>
            </a:r>
            <a:endParaRPr lang="ru-RU" dirty="0"/>
          </a:p>
        </p:txBody>
      </p:sp>
      <p:pic>
        <p:nvPicPr>
          <p:cNvPr id="4" name="Объект 3" descr="http://www.das-germany.de/wp-content/uploads/2014/12/SAM4172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1864" y="2390275"/>
            <a:ext cx="5931652" cy="4090736"/>
          </a:xfrm>
          <a:prstGeom prst="rect">
            <a:avLst/>
          </a:prstGeom>
          <a:noFill/>
          <a:ln>
            <a:noFill/>
          </a:ln>
        </p:spPr>
      </p:pic>
      <p:sp>
        <p:nvSpPr>
          <p:cNvPr id="3" name="Прямоугольник 2"/>
          <p:cNvSpPr/>
          <p:nvPr/>
        </p:nvSpPr>
        <p:spPr>
          <a:xfrm>
            <a:off x="829568" y="3425484"/>
            <a:ext cx="2502416" cy="1483035"/>
          </a:xfrm>
          <a:prstGeom prst="rect">
            <a:avLst/>
          </a:prstGeom>
        </p:spPr>
        <p:txBody>
          <a:bodyPr wrap="none">
            <a:spAutoFit/>
          </a:bodyPr>
          <a:lstStyle/>
          <a:p>
            <a:pPr>
              <a:lnSpc>
                <a:spcPct val="107000"/>
              </a:lnSpc>
              <a:spcAft>
                <a:spcPts val="800"/>
              </a:spcAft>
            </a:pPr>
            <a:r>
              <a:rPr lang="de-DE" sz="2400" dirty="0" smtClean="0">
                <a:latin typeface="Calibri" panose="020F0502020204030204" pitchFamily="34" charset="0"/>
                <a:ea typeface="Calibri" panose="020F0502020204030204" pitchFamily="34" charset="0"/>
                <a:cs typeface="Times New Roman" panose="02020603050405020304" pitchFamily="18" charset="0"/>
              </a:rPr>
              <a:t>Das </a:t>
            </a:r>
            <a:r>
              <a:rPr lang="de-DE" sz="2400" dirty="0">
                <a:latin typeface="Calibri" panose="020F0502020204030204" pitchFamily="34" charset="0"/>
                <a:ea typeface="Calibri" panose="020F0502020204030204" pitchFamily="34" charset="0"/>
                <a:cs typeface="Times New Roman" panose="02020603050405020304" pitchFamily="18" charset="0"/>
              </a:rPr>
              <a:t>Karussell </a:t>
            </a:r>
            <a:r>
              <a:rPr lang="de-DE" sz="2400" dirty="0" smtClean="0">
                <a:latin typeface="Calibri" panose="020F0502020204030204" pitchFamily="34" charset="0"/>
                <a:ea typeface="Calibri" panose="020F0502020204030204" pitchFamily="34" charset="0"/>
                <a:cs typeface="Times New Roman" panose="02020603050405020304" pitchFamily="18" charset="0"/>
              </a:rPr>
              <a:t>ist </a:t>
            </a:r>
          </a:p>
          <a:p>
            <a:pPr>
              <a:lnSpc>
                <a:spcPct val="107000"/>
              </a:lnSpc>
              <a:spcAft>
                <a:spcPts val="800"/>
              </a:spcAft>
            </a:pPr>
            <a:r>
              <a:rPr lang="de-DE" sz="2400" dirty="0" smtClean="0">
                <a:latin typeface="Calibri" panose="020F0502020204030204" pitchFamily="34" charset="0"/>
                <a:ea typeface="Calibri" panose="020F0502020204030204" pitchFamily="34" charset="0"/>
                <a:cs typeface="Times New Roman" panose="02020603050405020304" pitchFamily="18" charset="0"/>
              </a:rPr>
              <a:t>bei den Kindern </a:t>
            </a:r>
          </a:p>
          <a:p>
            <a:pPr>
              <a:lnSpc>
                <a:spcPct val="107000"/>
              </a:lnSpc>
              <a:spcAft>
                <a:spcPts val="800"/>
              </a:spcAft>
            </a:pPr>
            <a:r>
              <a:rPr lang="de-DE" sz="2400" dirty="0" smtClean="0">
                <a:latin typeface="Calibri" panose="020F0502020204030204" pitchFamily="34" charset="0"/>
                <a:ea typeface="Calibri" panose="020F0502020204030204" pitchFamily="34" charset="0"/>
                <a:cs typeface="Times New Roman" panose="02020603050405020304" pitchFamily="18" charset="0"/>
              </a:rPr>
              <a:t>besonders beliebt.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9030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smtClean="0"/>
              <a:t>Naschbuden</a:t>
            </a:r>
            <a:endParaRPr lang="ru-RU" dirty="0"/>
          </a:p>
        </p:txBody>
      </p:sp>
      <p:pic>
        <p:nvPicPr>
          <p:cNvPr id="4" name="Объект 3" descr="http://www.das-germany.de/wp-content/uploads/2014/12/SAM4257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7813" y="2552370"/>
            <a:ext cx="5852837" cy="3927944"/>
          </a:xfrm>
          <a:prstGeom prst="rect">
            <a:avLst/>
          </a:prstGeom>
          <a:noFill/>
          <a:ln>
            <a:noFill/>
          </a:ln>
        </p:spPr>
      </p:pic>
      <p:sp>
        <p:nvSpPr>
          <p:cNvPr id="5" name="Прямоугольник 4"/>
          <p:cNvSpPr/>
          <p:nvPr/>
        </p:nvSpPr>
        <p:spPr>
          <a:xfrm>
            <a:off x="495330" y="2886525"/>
            <a:ext cx="4411336" cy="2308324"/>
          </a:xfrm>
          <a:prstGeom prst="rect">
            <a:avLst/>
          </a:prstGeom>
        </p:spPr>
        <p:txBody>
          <a:bodyPr wrap="none">
            <a:spAutoFit/>
          </a:bodyPr>
          <a:lstStyle/>
          <a:p>
            <a:r>
              <a:rPr lang="de-DE" sz="2400" dirty="0" smtClean="0">
                <a:solidFill>
                  <a:schemeClr val="tx1">
                    <a:lumMod val="95000"/>
                  </a:schemeClr>
                </a:solidFill>
                <a:latin typeface="Times New Roman" panose="02020603050405020304" pitchFamily="18" charset="0"/>
                <a:ea typeface="Times New Roman" panose="02020603050405020304" pitchFamily="18" charset="0"/>
              </a:rPr>
              <a:t>In Naschbuden gibt es</a:t>
            </a:r>
          </a:p>
          <a:p>
            <a:r>
              <a:rPr lang="de-DE" sz="2400" dirty="0" smtClean="0">
                <a:solidFill>
                  <a:schemeClr val="tx1">
                    <a:lumMod val="95000"/>
                  </a:schemeClr>
                </a:solidFill>
                <a:latin typeface="Times New Roman" panose="02020603050405020304" pitchFamily="18" charset="0"/>
                <a:ea typeface="Times New Roman" panose="02020603050405020304" pitchFamily="18" charset="0"/>
              </a:rPr>
              <a:t>viele interessante Dinge </a:t>
            </a:r>
          </a:p>
          <a:p>
            <a:r>
              <a:rPr lang="de-DE" sz="2400" dirty="0" smtClean="0">
                <a:solidFill>
                  <a:schemeClr val="tx1">
                    <a:lumMod val="95000"/>
                  </a:schemeClr>
                </a:solidFill>
                <a:latin typeface="Times New Roman" panose="02020603050405020304" pitchFamily="18" charset="0"/>
                <a:ea typeface="Times New Roman" panose="02020603050405020304" pitchFamily="18" charset="0"/>
              </a:rPr>
              <a:t>zu </a:t>
            </a:r>
            <a:r>
              <a:rPr lang="de-DE" sz="2400" dirty="0" smtClean="0">
                <a:solidFill>
                  <a:schemeClr val="tx1">
                    <a:lumMod val="95000"/>
                  </a:schemeClr>
                </a:solidFill>
                <a:latin typeface="Times New Roman" panose="02020603050405020304" pitchFamily="18" charset="0"/>
                <a:ea typeface="Times New Roman" panose="02020603050405020304" pitchFamily="18" charset="0"/>
              </a:rPr>
              <a:t>kaufen</a:t>
            </a:r>
            <a:r>
              <a:rPr lang="de-DE" sz="2400" dirty="0" smtClean="0"/>
              <a:t>: </a:t>
            </a:r>
            <a:r>
              <a:rPr lang="de-DE" sz="2400" dirty="0"/>
              <a:t>Lebkuchen mit Honig</a:t>
            </a:r>
            <a:r>
              <a:rPr lang="de-DE" sz="2400" dirty="0" smtClean="0"/>
              <a:t>,</a:t>
            </a:r>
          </a:p>
          <a:p>
            <a:r>
              <a:rPr lang="de-DE" sz="2400" dirty="0" smtClean="0"/>
              <a:t> </a:t>
            </a:r>
            <a:r>
              <a:rPr lang="de-DE" sz="2400" dirty="0"/>
              <a:t>Zimt, Gewürznelke, Marzipanen</a:t>
            </a:r>
            <a:r>
              <a:rPr lang="de-DE" sz="2400" dirty="0" smtClean="0"/>
              <a:t>,</a:t>
            </a:r>
          </a:p>
          <a:p>
            <a:r>
              <a:rPr lang="de-DE" sz="2400" dirty="0" smtClean="0"/>
              <a:t> Muskaten und viele andere</a:t>
            </a:r>
          </a:p>
          <a:p>
            <a:r>
              <a:rPr lang="de-DE" sz="2400" dirty="0" smtClean="0"/>
              <a:t> Süßigkeiten</a:t>
            </a:r>
            <a:r>
              <a:rPr lang="de-DE" sz="2400" dirty="0"/>
              <a:t>.</a:t>
            </a:r>
            <a:endParaRPr lang="ru-RU" sz="2400" dirty="0">
              <a:solidFill>
                <a:schemeClr val="tx1">
                  <a:lumMod val="95000"/>
                </a:schemeClr>
              </a:solidFill>
            </a:endParaRPr>
          </a:p>
        </p:txBody>
      </p:sp>
      <p:sp>
        <p:nvSpPr>
          <p:cNvPr id="6" name="Прямоугольник 5"/>
          <p:cNvSpPr/>
          <p:nvPr/>
        </p:nvSpPr>
        <p:spPr>
          <a:xfrm>
            <a:off x="431800" y="3891849"/>
            <a:ext cx="6096000" cy="369332"/>
          </a:xfrm>
          <a:prstGeom prst="rect">
            <a:avLst/>
          </a:prstGeom>
        </p:spPr>
        <p:txBody>
          <a:bodyPr>
            <a:spAutoFit/>
          </a:bodyPr>
          <a:lstStyle/>
          <a:p>
            <a:r>
              <a:rPr lang="de-DE" dirty="0" smtClean="0">
                <a:solidFill>
                  <a:srgbClr val="000000"/>
                </a:solidFill>
                <a:latin typeface="Times New Roman" panose="02020603050405020304" pitchFamily="18" charset="0"/>
                <a:ea typeface="Times New Roman" panose="02020603050405020304" pitchFamily="18" charset="0"/>
              </a:rPr>
              <a:t>. </a:t>
            </a:r>
            <a:endParaRPr lang="ru-RU" dirty="0"/>
          </a:p>
        </p:txBody>
      </p:sp>
    </p:spTree>
    <p:extLst>
      <p:ext uri="{BB962C8B-B14F-4D97-AF65-F5344CB8AC3E}">
        <p14:creationId xmlns:p14="http://schemas.microsoft.com/office/powerpoint/2010/main" val="3773131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smtClean="0"/>
              <a:t>Weihnachtsgetränke</a:t>
            </a:r>
            <a:endParaRPr lang="ru-RU" dirty="0"/>
          </a:p>
        </p:txBody>
      </p:sp>
      <p:pic>
        <p:nvPicPr>
          <p:cNvPr id="4" name="Объект 3" descr="http://www.das-germany.de/wp-content/uploads/2014/12/SAM4160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4445" y="2504661"/>
            <a:ext cx="5717665" cy="3751850"/>
          </a:xfrm>
          <a:prstGeom prst="rect">
            <a:avLst/>
          </a:prstGeom>
          <a:noFill/>
          <a:ln>
            <a:noFill/>
          </a:ln>
        </p:spPr>
      </p:pic>
      <p:sp>
        <p:nvSpPr>
          <p:cNvPr id="5" name="Прямоугольник 4"/>
          <p:cNvSpPr/>
          <p:nvPr/>
        </p:nvSpPr>
        <p:spPr>
          <a:xfrm>
            <a:off x="200373" y="2997020"/>
            <a:ext cx="4374916" cy="1251240"/>
          </a:xfrm>
          <a:prstGeom prst="rect">
            <a:avLst/>
          </a:prstGeom>
        </p:spPr>
        <p:txBody>
          <a:bodyPr wrap="none">
            <a:spAutoFit/>
          </a:bodyPr>
          <a:lstStyle/>
          <a:p>
            <a:pPr marL="228600">
              <a:lnSpc>
                <a:spcPct val="107000"/>
              </a:lnSpc>
              <a:spcAft>
                <a:spcPts val="0"/>
              </a:spcAft>
            </a:pPr>
            <a:r>
              <a:rPr lang="de-DE" sz="2400" dirty="0" smtClean="0">
                <a:solidFill>
                  <a:schemeClr val="tx1">
                    <a:lumMod val="85000"/>
                  </a:schemeClr>
                </a:solidFill>
                <a:latin typeface="Times New Roman" panose="02020603050405020304" pitchFamily="18" charset="0"/>
                <a:ea typeface="Times New Roman" panose="02020603050405020304" pitchFamily="18" charset="0"/>
                <a:cs typeface="Times New Roman" panose="02020603050405020304" pitchFamily="18" charset="0"/>
              </a:rPr>
              <a:t>Hier werden </a:t>
            </a:r>
            <a:r>
              <a:rPr lang="de-DE" sz="2400" dirty="0" smtClean="0">
                <a:solidFill>
                  <a:schemeClr val="tx1">
                    <a:lumMod val="85000"/>
                  </a:schemeClr>
                </a:solidFill>
                <a:latin typeface="Times New Roman" panose="02020603050405020304" pitchFamily="18" charset="0"/>
                <a:ea typeface="Times New Roman" panose="02020603050405020304" pitchFamily="18" charset="0"/>
                <a:cs typeface="Times New Roman" panose="02020603050405020304" pitchFamily="18" charset="0"/>
              </a:rPr>
              <a:t>Kinderpunsch</a:t>
            </a:r>
            <a:r>
              <a:rPr lang="de-DE" sz="2400" dirty="0">
                <a:solidFill>
                  <a:schemeClr val="tx1">
                    <a:lumMod val="8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de-DE" sz="2400" dirty="0" smtClean="0">
              <a:solidFill>
                <a:schemeClr val="tx1">
                  <a:lumMod val="8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07000"/>
              </a:lnSpc>
              <a:spcAft>
                <a:spcPts val="0"/>
              </a:spcAft>
            </a:pPr>
            <a:r>
              <a:rPr lang="de-DE" sz="2400" dirty="0" smtClean="0">
                <a:solidFill>
                  <a:schemeClr val="tx1">
                    <a:lumMod val="85000"/>
                  </a:schemeClr>
                </a:solidFill>
                <a:latin typeface="Times New Roman" panose="02020603050405020304" pitchFamily="18" charset="0"/>
                <a:ea typeface="Times New Roman" panose="02020603050405020304" pitchFamily="18" charset="0"/>
                <a:cs typeface="Times New Roman" panose="02020603050405020304" pitchFamily="18" charset="0"/>
              </a:rPr>
              <a:t>Glühwein  </a:t>
            </a:r>
          </a:p>
          <a:p>
            <a:pPr marL="228600">
              <a:lnSpc>
                <a:spcPct val="107000"/>
              </a:lnSpc>
              <a:spcAft>
                <a:spcPts val="0"/>
              </a:spcAft>
            </a:pPr>
            <a:r>
              <a:rPr lang="de-DE" sz="2400" dirty="0" smtClean="0">
                <a:solidFill>
                  <a:schemeClr val="tx1">
                    <a:lumMod val="85000"/>
                  </a:schemeClr>
                </a:solidFill>
                <a:latin typeface="Times New Roman" panose="02020603050405020304" pitchFamily="18" charset="0"/>
                <a:ea typeface="Times New Roman" panose="02020603050405020304" pitchFamily="18" charset="0"/>
                <a:cs typeface="Times New Roman" panose="02020603050405020304" pitchFamily="18" charset="0"/>
              </a:rPr>
              <a:t>und andere Getränke angeboten</a:t>
            </a:r>
            <a:r>
              <a:rPr lang="de-DE" dirty="0">
                <a:solidFill>
                  <a:schemeClr val="tx1">
                    <a:lumMod val="8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239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err="1" smtClean="0"/>
              <a:t>weihnachtsgebäck</a:t>
            </a:r>
            <a:endParaRPr lang="ru-RU" dirty="0"/>
          </a:p>
        </p:txBody>
      </p:sp>
      <p:pic>
        <p:nvPicPr>
          <p:cNvPr id="4" name="Объект 3" descr="http://www.das-germany.de/wp-content/uploads/2014/12/DSC_5129-2B-E2-80-94-2B-D0-BA-D0-BE-D0-BF-D0-B8-D1-8F2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9376" y="2631883"/>
            <a:ext cx="5669956" cy="3784820"/>
          </a:xfrm>
          <a:prstGeom prst="rect">
            <a:avLst/>
          </a:prstGeom>
          <a:noFill/>
          <a:ln>
            <a:noFill/>
          </a:ln>
        </p:spPr>
      </p:pic>
      <p:sp>
        <p:nvSpPr>
          <p:cNvPr id="3" name="Прямоугольник 2"/>
          <p:cNvSpPr/>
          <p:nvPr/>
        </p:nvSpPr>
        <p:spPr>
          <a:xfrm>
            <a:off x="583590" y="2743402"/>
            <a:ext cx="3752950" cy="1569660"/>
          </a:xfrm>
          <a:prstGeom prst="rect">
            <a:avLst/>
          </a:prstGeom>
        </p:spPr>
        <p:txBody>
          <a:bodyPr wrap="none">
            <a:spAutoFit/>
          </a:bodyPr>
          <a:lstStyle/>
          <a:p>
            <a:r>
              <a:rPr lang="de-DE" sz="2400" dirty="0">
                <a:solidFill>
                  <a:schemeClr val="tx1">
                    <a:lumMod val="95000"/>
                  </a:schemeClr>
                </a:solidFill>
                <a:latin typeface="Times New Roman" panose="02020603050405020304" pitchFamily="18" charset="0"/>
                <a:ea typeface="Times New Roman" panose="02020603050405020304" pitchFamily="18" charset="0"/>
              </a:rPr>
              <a:t>In verschiedenen Städten </a:t>
            </a:r>
            <a:endParaRPr lang="de-DE" sz="2400" dirty="0" smtClean="0">
              <a:solidFill>
                <a:schemeClr val="tx1">
                  <a:lumMod val="95000"/>
                </a:schemeClr>
              </a:solidFill>
              <a:latin typeface="Times New Roman" panose="02020603050405020304" pitchFamily="18" charset="0"/>
              <a:ea typeface="Times New Roman" panose="02020603050405020304" pitchFamily="18" charset="0"/>
            </a:endParaRPr>
          </a:p>
          <a:p>
            <a:r>
              <a:rPr lang="de-DE" sz="2400" dirty="0" smtClean="0">
                <a:solidFill>
                  <a:schemeClr val="tx1">
                    <a:lumMod val="95000"/>
                  </a:schemeClr>
                </a:solidFill>
                <a:latin typeface="Times New Roman" panose="02020603050405020304" pitchFamily="18" charset="0"/>
                <a:ea typeface="Times New Roman" panose="02020603050405020304" pitchFamily="18" charset="0"/>
              </a:rPr>
              <a:t>haben </a:t>
            </a:r>
            <a:r>
              <a:rPr lang="de-DE" sz="2400" dirty="0">
                <a:solidFill>
                  <a:schemeClr val="tx1">
                    <a:lumMod val="95000"/>
                  </a:schemeClr>
                </a:solidFill>
                <a:latin typeface="Times New Roman" panose="02020603050405020304" pitchFamily="18" charset="0"/>
                <a:ea typeface="Times New Roman" panose="02020603050405020304" pitchFamily="18" charset="0"/>
              </a:rPr>
              <a:t>Gebäcke </a:t>
            </a:r>
            <a:r>
              <a:rPr lang="de-DE" sz="2400" dirty="0" smtClean="0">
                <a:solidFill>
                  <a:schemeClr val="tx1">
                    <a:lumMod val="95000"/>
                  </a:schemeClr>
                </a:solidFill>
                <a:latin typeface="Times New Roman" panose="02020603050405020304" pitchFamily="18" charset="0"/>
                <a:ea typeface="Times New Roman" panose="02020603050405020304" pitchFamily="18" charset="0"/>
              </a:rPr>
              <a:t>verschiedene</a:t>
            </a:r>
          </a:p>
          <a:p>
            <a:r>
              <a:rPr lang="de-DE" sz="2400" dirty="0" smtClean="0">
                <a:solidFill>
                  <a:schemeClr val="tx1">
                    <a:lumMod val="95000"/>
                  </a:schemeClr>
                </a:solidFill>
                <a:latin typeface="Times New Roman" panose="02020603050405020304" pitchFamily="18" charset="0"/>
                <a:ea typeface="Times New Roman" panose="02020603050405020304" pitchFamily="18" charset="0"/>
              </a:rPr>
              <a:t>Zutaten.</a:t>
            </a:r>
          </a:p>
          <a:p>
            <a:r>
              <a:rPr lang="de-DE" sz="2400" dirty="0" smtClean="0">
                <a:solidFill>
                  <a:schemeClr val="tx1">
                    <a:lumMod val="95000"/>
                  </a:schemeClr>
                </a:solidFill>
                <a:latin typeface="Times New Roman" panose="02020603050405020304" pitchFamily="18" charset="0"/>
                <a:ea typeface="Times New Roman" panose="02020603050405020304" pitchFamily="18" charset="0"/>
              </a:rPr>
              <a:t> Sie heißen Plätzchen.</a:t>
            </a:r>
            <a:endParaRPr lang="ru-RU" sz="2400" dirty="0">
              <a:solidFill>
                <a:schemeClr val="tx1">
                  <a:lumMod val="95000"/>
                </a:schemeClr>
              </a:solidFill>
            </a:endParaRPr>
          </a:p>
        </p:txBody>
      </p:sp>
    </p:spTree>
    <p:extLst>
      <p:ext uri="{BB962C8B-B14F-4D97-AF65-F5344CB8AC3E}">
        <p14:creationId xmlns:p14="http://schemas.microsoft.com/office/powerpoint/2010/main" val="2750269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a:t>Christbaumschmuck</a:t>
            </a:r>
            <a:endParaRPr lang="ru-RU" dirty="0"/>
          </a:p>
        </p:txBody>
      </p:sp>
      <p:pic>
        <p:nvPicPr>
          <p:cNvPr id="4" name="Объект 3" descr="http://www.das-germany.de/wp-content/uploads/2014/12/SAM4425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37189" y="2458452"/>
            <a:ext cx="5669958" cy="3673503"/>
          </a:xfrm>
          <a:prstGeom prst="rect">
            <a:avLst/>
          </a:prstGeom>
          <a:noFill/>
          <a:ln>
            <a:noFill/>
          </a:ln>
        </p:spPr>
      </p:pic>
      <p:sp>
        <p:nvSpPr>
          <p:cNvPr id="3" name="Прямоугольник 2"/>
          <p:cNvSpPr/>
          <p:nvPr/>
        </p:nvSpPr>
        <p:spPr>
          <a:xfrm>
            <a:off x="241189" y="2760602"/>
            <a:ext cx="6096000" cy="2677656"/>
          </a:xfrm>
          <a:prstGeom prst="rect">
            <a:avLst/>
          </a:prstGeom>
        </p:spPr>
        <p:txBody>
          <a:bodyPr>
            <a:spAutoFit/>
          </a:bodyPr>
          <a:lstStyle/>
          <a:p>
            <a:r>
              <a:rPr lang="de-DE" sz="2400" dirty="0"/>
              <a:t>An den zahlreichen lichtgeschmückten Ständen werden Christbaumschmuck, Kerzen</a:t>
            </a:r>
            <a:r>
              <a:rPr lang="de-DE" sz="2400" dirty="0" smtClean="0"/>
              <a:t>, Glaskugel, Girlanden,</a:t>
            </a:r>
            <a:r>
              <a:rPr lang="de-DE" altLang="ru-RU" sz="2400" dirty="0" smtClean="0"/>
              <a:t> Holzspielzeug, W</a:t>
            </a:r>
            <a:r>
              <a:rPr lang="de-DE" sz="2400" dirty="0" smtClean="0"/>
              <a:t>eihnachtspyramiden</a:t>
            </a:r>
            <a:r>
              <a:rPr lang="de-DE" sz="2400" dirty="0"/>
              <a:t>, Nussknacker, Adventskränze, Adventskalender, </a:t>
            </a:r>
            <a:r>
              <a:rPr lang="de-DE" sz="2400" dirty="0" smtClean="0"/>
              <a:t>Nikolausstiefel</a:t>
            </a:r>
            <a:endParaRPr lang="ru-RU" sz="2400" dirty="0"/>
          </a:p>
          <a:p>
            <a:r>
              <a:rPr lang="de-DE" sz="2400" dirty="0" smtClean="0"/>
              <a:t>angeboten</a:t>
            </a:r>
            <a:r>
              <a:rPr lang="de-DE" sz="2400" dirty="0"/>
              <a:t>. </a:t>
            </a:r>
            <a:endParaRPr lang="ru-RU" sz="2400" dirty="0"/>
          </a:p>
        </p:txBody>
      </p:sp>
    </p:spTree>
    <p:extLst>
      <p:ext uri="{BB962C8B-B14F-4D97-AF65-F5344CB8AC3E}">
        <p14:creationId xmlns:p14="http://schemas.microsoft.com/office/powerpoint/2010/main" val="3563945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TM03457452[[fn=Небесная]]</Template>
  <TotalTime>144</TotalTime>
  <Words>215</Words>
  <Application>Microsoft Office PowerPoint</Application>
  <PresentationFormat>Широкоэкранный</PresentationFormat>
  <Paragraphs>44</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Небеса</vt:lpstr>
      <vt:lpstr>WEIHNACHTSMARKT        </vt:lpstr>
      <vt:lpstr>Weihnachtsmarkt</vt:lpstr>
      <vt:lpstr>Hier befinden sich mehrere buden und anlagen</vt:lpstr>
      <vt:lpstr>das riesenrad</vt:lpstr>
      <vt:lpstr>Das Karussell</vt:lpstr>
      <vt:lpstr>Naschbuden</vt:lpstr>
      <vt:lpstr>Weihnachtsgetränke</vt:lpstr>
      <vt:lpstr>weihnachtsgebäck</vt:lpstr>
      <vt:lpstr>Christbaumschmuck</vt:lpstr>
      <vt:lpstr>Die Krippe</vt:lpstr>
      <vt:lpstr>Weihnachtsmusik</vt:lpstr>
      <vt:lpstr>Frohe Weihnachten!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WEIHNACHTSMARKT</dc:title>
  <dc:creator>User</dc:creator>
  <cp:lastModifiedBy>User</cp:lastModifiedBy>
  <cp:revision>13</cp:revision>
  <dcterms:created xsi:type="dcterms:W3CDTF">2015-11-27T17:40:26Z</dcterms:created>
  <dcterms:modified xsi:type="dcterms:W3CDTF">2015-11-28T18:28:34Z</dcterms:modified>
</cp:coreProperties>
</file>