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2" r:id="rId3"/>
    <p:sldId id="264" r:id="rId4"/>
    <p:sldId id="263" r:id="rId5"/>
    <p:sldId id="267" r:id="rId6"/>
    <p:sldId id="260" r:id="rId7"/>
    <p:sldId id="257" r:id="rId8"/>
    <p:sldId id="258" r:id="rId9"/>
    <p:sldId id="259" r:id="rId10"/>
    <p:sldId id="261" r:id="rId11"/>
    <p:sldId id="265" r:id="rId12"/>
    <p:sldId id="266"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0" d="100"/>
          <a:sy n="120" d="100"/>
        </p:scale>
        <p:origin x="120"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75B2A2D-95B1-4C50-ABA3-C4B4E48D14FE}" type="datetimeFigureOut">
              <a:rPr lang="ru-RU" smtClean="0"/>
              <a:t>05.12.2016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9395FB-17DE-4EA2-A19F-E70CDE5729A4}" type="slidenum">
              <a:rPr lang="ru-RU" smtClean="0"/>
              <a:t>‹#›</a:t>
            </a:fld>
            <a:endParaRPr lang="ru-RU"/>
          </a:p>
        </p:txBody>
      </p:sp>
    </p:spTree>
    <p:extLst>
      <p:ext uri="{BB962C8B-B14F-4D97-AF65-F5344CB8AC3E}">
        <p14:creationId xmlns:p14="http://schemas.microsoft.com/office/powerpoint/2010/main" val="1251616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75B2A2D-95B1-4C50-ABA3-C4B4E48D14FE}" type="datetimeFigureOut">
              <a:rPr lang="ru-RU" smtClean="0"/>
              <a:t>05.12.2016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49395FB-17DE-4EA2-A19F-E70CDE5729A4}" type="slidenum">
              <a:rPr lang="ru-RU" smtClean="0"/>
              <a:t>‹#›</a:t>
            </a:fld>
            <a:endParaRPr lang="ru-RU"/>
          </a:p>
        </p:txBody>
      </p:sp>
    </p:spTree>
    <p:extLst>
      <p:ext uri="{BB962C8B-B14F-4D97-AF65-F5344CB8AC3E}">
        <p14:creationId xmlns:p14="http://schemas.microsoft.com/office/powerpoint/2010/main" val="1725426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075B2A2D-95B1-4C50-ABA3-C4B4E48D14FE}" type="datetimeFigureOut">
              <a:rPr lang="ru-RU" smtClean="0"/>
              <a:t>05.12.2016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9395FB-17DE-4EA2-A19F-E70CDE5729A4}" type="slidenum">
              <a:rPr lang="ru-RU" smtClean="0"/>
              <a:t>‹#›</a:t>
            </a:fld>
            <a:endParaRPr lang="ru-RU"/>
          </a:p>
        </p:txBody>
      </p:sp>
    </p:spTree>
    <p:extLst>
      <p:ext uri="{BB962C8B-B14F-4D97-AF65-F5344CB8AC3E}">
        <p14:creationId xmlns:p14="http://schemas.microsoft.com/office/powerpoint/2010/main" val="121832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075B2A2D-95B1-4C50-ABA3-C4B4E48D14FE}" type="datetimeFigureOut">
              <a:rPr lang="ru-RU" smtClean="0"/>
              <a:t>05.12.2016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9395FB-17DE-4EA2-A19F-E70CDE5729A4}"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3579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75B2A2D-95B1-4C50-ABA3-C4B4E48D14FE}" type="datetimeFigureOut">
              <a:rPr lang="ru-RU" smtClean="0"/>
              <a:t>05.12.2016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9395FB-17DE-4EA2-A19F-E70CDE5729A4}" type="slidenum">
              <a:rPr lang="ru-RU" smtClean="0"/>
              <a:t>‹#›</a:t>
            </a:fld>
            <a:endParaRPr lang="ru-RU"/>
          </a:p>
        </p:txBody>
      </p:sp>
    </p:spTree>
    <p:extLst>
      <p:ext uri="{BB962C8B-B14F-4D97-AF65-F5344CB8AC3E}">
        <p14:creationId xmlns:p14="http://schemas.microsoft.com/office/powerpoint/2010/main" val="2850115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75B2A2D-95B1-4C50-ABA3-C4B4E48D14FE}" type="datetimeFigureOut">
              <a:rPr lang="ru-RU" smtClean="0"/>
              <a:t>05.12.2016</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9395FB-17DE-4EA2-A19F-E70CDE5729A4}" type="slidenum">
              <a:rPr lang="ru-RU" smtClean="0"/>
              <a:t>‹#›</a:t>
            </a:fld>
            <a:endParaRPr lang="ru-RU"/>
          </a:p>
        </p:txBody>
      </p:sp>
    </p:spTree>
    <p:extLst>
      <p:ext uri="{BB962C8B-B14F-4D97-AF65-F5344CB8AC3E}">
        <p14:creationId xmlns:p14="http://schemas.microsoft.com/office/powerpoint/2010/main" val="4117791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75B2A2D-95B1-4C50-ABA3-C4B4E48D14FE}" type="datetimeFigureOut">
              <a:rPr lang="ru-RU" smtClean="0"/>
              <a:t>05.12.2016</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9395FB-17DE-4EA2-A19F-E70CDE5729A4}" type="slidenum">
              <a:rPr lang="ru-RU" smtClean="0"/>
              <a:t>‹#›</a:t>
            </a:fld>
            <a:endParaRPr lang="ru-RU"/>
          </a:p>
        </p:txBody>
      </p:sp>
    </p:spTree>
    <p:extLst>
      <p:ext uri="{BB962C8B-B14F-4D97-AF65-F5344CB8AC3E}">
        <p14:creationId xmlns:p14="http://schemas.microsoft.com/office/powerpoint/2010/main" val="2834235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75B2A2D-95B1-4C50-ABA3-C4B4E48D14FE}" type="datetimeFigureOut">
              <a:rPr lang="ru-RU" smtClean="0"/>
              <a:t>05.12.2016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9395FB-17DE-4EA2-A19F-E70CDE5729A4}" type="slidenum">
              <a:rPr lang="ru-RU" smtClean="0"/>
              <a:t>‹#›</a:t>
            </a:fld>
            <a:endParaRPr lang="ru-RU"/>
          </a:p>
        </p:txBody>
      </p:sp>
    </p:spTree>
    <p:extLst>
      <p:ext uri="{BB962C8B-B14F-4D97-AF65-F5344CB8AC3E}">
        <p14:creationId xmlns:p14="http://schemas.microsoft.com/office/powerpoint/2010/main" val="2504125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75B2A2D-95B1-4C50-ABA3-C4B4E48D14FE}" type="datetimeFigureOut">
              <a:rPr lang="ru-RU" smtClean="0"/>
              <a:t>05.12.2016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9395FB-17DE-4EA2-A19F-E70CDE5729A4}" type="slidenum">
              <a:rPr lang="ru-RU" smtClean="0"/>
              <a:t>‹#›</a:t>
            </a:fld>
            <a:endParaRPr lang="ru-RU"/>
          </a:p>
        </p:txBody>
      </p:sp>
    </p:spTree>
    <p:extLst>
      <p:ext uri="{BB962C8B-B14F-4D97-AF65-F5344CB8AC3E}">
        <p14:creationId xmlns:p14="http://schemas.microsoft.com/office/powerpoint/2010/main" val="56432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075B2A2D-95B1-4C50-ABA3-C4B4E48D14FE}" type="datetimeFigureOut">
              <a:rPr lang="ru-RU" smtClean="0"/>
              <a:t>05.12.2016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9395FB-17DE-4EA2-A19F-E70CDE5729A4}" type="slidenum">
              <a:rPr lang="ru-RU" smtClean="0"/>
              <a:t>‹#›</a:t>
            </a:fld>
            <a:endParaRPr lang="ru-RU"/>
          </a:p>
        </p:txBody>
      </p:sp>
    </p:spTree>
    <p:extLst>
      <p:ext uri="{BB962C8B-B14F-4D97-AF65-F5344CB8AC3E}">
        <p14:creationId xmlns:p14="http://schemas.microsoft.com/office/powerpoint/2010/main" val="75887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75B2A2D-95B1-4C50-ABA3-C4B4E48D14FE}" type="datetimeFigureOut">
              <a:rPr lang="ru-RU" smtClean="0"/>
              <a:t>05.12.2016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9395FB-17DE-4EA2-A19F-E70CDE5729A4}" type="slidenum">
              <a:rPr lang="ru-RU" smtClean="0"/>
              <a:t>‹#›</a:t>
            </a:fld>
            <a:endParaRPr lang="ru-RU"/>
          </a:p>
        </p:txBody>
      </p:sp>
    </p:spTree>
    <p:extLst>
      <p:ext uri="{BB962C8B-B14F-4D97-AF65-F5344CB8AC3E}">
        <p14:creationId xmlns:p14="http://schemas.microsoft.com/office/powerpoint/2010/main" val="3089704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75B2A2D-95B1-4C50-ABA3-C4B4E48D14FE}" type="datetimeFigureOut">
              <a:rPr lang="ru-RU" smtClean="0"/>
              <a:t>05.12.2016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49395FB-17DE-4EA2-A19F-E70CDE5729A4}" type="slidenum">
              <a:rPr lang="ru-RU" smtClean="0"/>
              <a:t>‹#›</a:t>
            </a:fld>
            <a:endParaRPr lang="ru-RU"/>
          </a:p>
        </p:txBody>
      </p:sp>
    </p:spTree>
    <p:extLst>
      <p:ext uri="{BB962C8B-B14F-4D97-AF65-F5344CB8AC3E}">
        <p14:creationId xmlns:p14="http://schemas.microsoft.com/office/powerpoint/2010/main" val="308660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75B2A2D-95B1-4C50-ABA3-C4B4E48D14FE}" type="datetimeFigureOut">
              <a:rPr lang="ru-RU" smtClean="0"/>
              <a:t>05.12.2016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49395FB-17DE-4EA2-A19F-E70CDE5729A4}" type="slidenum">
              <a:rPr lang="ru-RU" smtClean="0"/>
              <a:t>‹#›</a:t>
            </a:fld>
            <a:endParaRPr lang="ru-RU"/>
          </a:p>
        </p:txBody>
      </p:sp>
    </p:spTree>
    <p:extLst>
      <p:ext uri="{BB962C8B-B14F-4D97-AF65-F5344CB8AC3E}">
        <p14:creationId xmlns:p14="http://schemas.microsoft.com/office/powerpoint/2010/main" val="3989975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075B2A2D-95B1-4C50-ABA3-C4B4E48D14FE}" type="datetimeFigureOut">
              <a:rPr lang="ru-RU" smtClean="0"/>
              <a:t>05.12.2016</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449395FB-17DE-4EA2-A19F-E70CDE5729A4}" type="slidenum">
              <a:rPr lang="ru-RU" smtClean="0"/>
              <a:t>‹#›</a:t>
            </a:fld>
            <a:endParaRPr lang="ru-RU"/>
          </a:p>
        </p:txBody>
      </p:sp>
    </p:spTree>
    <p:extLst>
      <p:ext uri="{BB962C8B-B14F-4D97-AF65-F5344CB8AC3E}">
        <p14:creationId xmlns:p14="http://schemas.microsoft.com/office/powerpoint/2010/main" val="1149629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75B2A2D-95B1-4C50-ABA3-C4B4E48D14FE}" type="datetimeFigureOut">
              <a:rPr lang="ru-RU" smtClean="0"/>
              <a:t>05.12.2016</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449395FB-17DE-4EA2-A19F-E70CDE5729A4}" type="slidenum">
              <a:rPr lang="ru-RU" smtClean="0"/>
              <a:t>‹#›</a:t>
            </a:fld>
            <a:endParaRPr lang="ru-RU"/>
          </a:p>
        </p:txBody>
      </p:sp>
    </p:spTree>
    <p:extLst>
      <p:ext uri="{BB962C8B-B14F-4D97-AF65-F5344CB8AC3E}">
        <p14:creationId xmlns:p14="http://schemas.microsoft.com/office/powerpoint/2010/main" val="17016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075B2A2D-95B1-4C50-ABA3-C4B4E48D14FE}" type="datetimeFigureOut">
              <a:rPr lang="ru-RU" smtClean="0"/>
              <a:t>05.12.2016</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449395FB-17DE-4EA2-A19F-E70CDE5729A4}" type="slidenum">
              <a:rPr lang="ru-RU" smtClean="0"/>
              <a:t>‹#›</a:t>
            </a:fld>
            <a:endParaRPr lang="ru-RU"/>
          </a:p>
        </p:txBody>
      </p:sp>
    </p:spTree>
    <p:extLst>
      <p:ext uri="{BB962C8B-B14F-4D97-AF65-F5344CB8AC3E}">
        <p14:creationId xmlns:p14="http://schemas.microsoft.com/office/powerpoint/2010/main" val="2810790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75B2A2D-95B1-4C50-ABA3-C4B4E48D14FE}" type="datetimeFigureOut">
              <a:rPr lang="ru-RU" smtClean="0"/>
              <a:t>05.12.2016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49395FB-17DE-4EA2-A19F-E70CDE5729A4}" type="slidenum">
              <a:rPr lang="ru-RU" smtClean="0"/>
              <a:t>‹#›</a:t>
            </a:fld>
            <a:endParaRPr lang="ru-RU"/>
          </a:p>
        </p:txBody>
      </p:sp>
    </p:spTree>
    <p:extLst>
      <p:ext uri="{BB962C8B-B14F-4D97-AF65-F5344CB8AC3E}">
        <p14:creationId xmlns:p14="http://schemas.microsoft.com/office/powerpoint/2010/main" val="1733610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75B2A2D-95B1-4C50-ABA3-C4B4E48D14FE}" type="datetimeFigureOut">
              <a:rPr lang="ru-RU" smtClean="0"/>
              <a:t>05.12.2016</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49395FB-17DE-4EA2-A19F-E70CDE5729A4}" type="slidenum">
              <a:rPr lang="ru-RU" smtClean="0"/>
              <a:t>‹#›</a:t>
            </a:fld>
            <a:endParaRPr lang="ru-RU"/>
          </a:p>
        </p:txBody>
      </p:sp>
    </p:spTree>
    <p:extLst>
      <p:ext uri="{BB962C8B-B14F-4D97-AF65-F5344CB8AC3E}">
        <p14:creationId xmlns:p14="http://schemas.microsoft.com/office/powerpoint/2010/main" val="4031252322"/>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592125" y="1185407"/>
            <a:ext cx="6615485" cy="3859033"/>
          </a:xfrm>
          <a:prstGeom prst="rect">
            <a:avLst/>
          </a:prstGeom>
        </p:spPr>
      </p:pic>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41020703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5348472" y="1375576"/>
            <a:ext cx="6678445" cy="4157332"/>
          </a:xfrm>
          <a:prstGeom prst="rect">
            <a:avLst/>
          </a:prstGeom>
        </p:spPr>
      </p:pic>
      <p:sp>
        <p:nvSpPr>
          <p:cNvPr id="5" name="Прямоугольник 4"/>
          <p:cNvSpPr/>
          <p:nvPr/>
        </p:nvSpPr>
        <p:spPr>
          <a:xfrm>
            <a:off x="337268" y="2926283"/>
            <a:ext cx="4132542" cy="400110"/>
          </a:xfrm>
          <a:prstGeom prst="rect">
            <a:avLst/>
          </a:prstGeom>
        </p:spPr>
        <p:txBody>
          <a:bodyPr wrap="none">
            <a:spAutoFit/>
          </a:bodyPr>
          <a:lstStyle/>
          <a:p>
            <a:r>
              <a:rPr lang="de-DE" sz="2000" dirty="0" smtClean="0"/>
              <a:t>In der Schweiz trägt ein Esel den Sack.</a:t>
            </a:r>
            <a:endParaRPr lang="ru-RU" sz="2000" dirty="0"/>
          </a:p>
        </p:txBody>
      </p:sp>
    </p:spTree>
    <p:extLst>
      <p:ext uri="{BB962C8B-B14F-4D97-AF65-F5344CB8AC3E}">
        <p14:creationId xmlns:p14="http://schemas.microsoft.com/office/powerpoint/2010/main" val="8999966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p:cNvPicPr>
            <a:picLocks noGrp="1" noChangeAspect="1"/>
          </p:cNvPicPr>
          <p:nvPr>
            <p:ph idx="1"/>
          </p:nvPr>
        </p:nvPicPr>
        <p:blipFill>
          <a:blip r:embed="rId2"/>
          <a:stretch>
            <a:fillRect/>
          </a:stretch>
        </p:blipFill>
        <p:spPr>
          <a:xfrm>
            <a:off x="2192088" y="1163078"/>
            <a:ext cx="7485974" cy="4226456"/>
          </a:xfrm>
          <a:prstGeom prst="rect">
            <a:avLst/>
          </a:prstGeom>
        </p:spPr>
      </p:pic>
    </p:spTree>
    <p:extLst>
      <p:ext uri="{BB962C8B-B14F-4D97-AF65-F5344CB8AC3E}">
        <p14:creationId xmlns:p14="http://schemas.microsoft.com/office/powerpoint/2010/main" val="3790177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2560587" y="556592"/>
            <a:ext cx="7259605" cy="5444704"/>
          </a:xfrm>
          <a:prstGeom prst="rect">
            <a:avLst/>
          </a:prstGeom>
        </p:spPr>
      </p:pic>
    </p:spTree>
    <p:extLst>
      <p:ext uri="{BB962C8B-B14F-4D97-AF65-F5344CB8AC3E}">
        <p14:creationId xmlns:p14="http://schemas.microsoft.com/office/powerpoint/2010/main" val="831810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a:bodyPr>
          <a:lstStyle/>
          <a:p>
            <a:pPr marL="0" indent="0">
              <a:buNone/>
            </a:pPr>
            <a:r>
              <a:rPr lang="de-DE" sz="2000" dirty="0" smtClean="0"/>
              <a:t>In der Nacht zum 6. Dezember </a:t>
            </a:r>
          </a:p>
          <a:p>
            <a:pPr marL="0" indent="0">
              <a:buNone/>
            </a:pPr>
            <a:endParaRPr lang="de-DE" sz="2000" dirty="0" smtClean="0"/>
          </a:p>
          <a:p>
            <a:pPr marL="0" indent="0">
              <a:buNone/>
            </a:pPr>
            <a:r>
              <a:rPr lang="de-DE" sz="2000" dirty="0" smtClean="0"/>
              <a:t>stellen die Kinder ihre Stiefel vor die Haustür. </a:t>
            </a:r>
          </a:p>
          <a:p>
            <a:pPr marL="0" indent="0">
              <a:buNone/>
            </a:pPr>
            <a:endParaRPr lang="de-DE" sz="2000" dirty="0" smtClean="0"/>
          </a:p>
          <a:p>
            <a:pPr marL="0" indent="0">
              <a:buNone/>
            </a:pPr>
            <a:r>
              <a:rPr lang="de-DE" sz="2000" dirty="0" smtClean="0"/>
              <a:t>Sie hoffen, dass sie am nächsten Tag </a:t>
            </a:r>
          </a:p>
          <a:p>
            <a:pPr marL="0" indent="0">
              <a:buNone/>
            </a:pPr>
            <a:endParaRPr lang="de-DE" sz="2000" dirty="0" smtClean="0"/>
          </a:p>
          <a:p>
            <a:pPr marL="0" indent="0">
              <a:buNone/>
            </a:pPr>
            <a:r>
              <a:rPr lang="de-DE" sz="2000" dirty="0" smtClean="0"/>
              <a:t>ein Geschenk vom Nikolaus darin finden: </a:t>
            </a:r>
          </a:p>
          <a:p>
            <a:pPr marL="0" indent="0">
              <a:buNone/>
            </a:pPr>
            <a:endParaRPr lang="de-DE" sz="2000" dirty="0" smtClean="0"/>
          </a:p>
          <a:p>
            <a:pPr marL="0" indent="0">
              <a:buNone/>
            </a:pPr>
            <a:r>
              <a:rPr lang="de-DE" sz="2000" dirty="0" smtClean="0"/>
              <a:t>Schokolade, Äpfel, Orangen, Nüsse, Bonbons. </a:t>
            </a:r>
            <a:endParaRPr lang="ru-RU" sz="2000" dirty="0"/>
          </a:p>
        </p:txBody>
      </p:sp>
      <p:pic>
        <p:nvPicPr>
          <p:cNvPr id="4" name="Рисунок 3"/>
          <p:cNvPicPr>
            <a:picLocks noChangeAspect="1"/>
          </p:cNvPicPr>
          <p:nvPr/>
        </p:nvPicPr>
        <p:blipFill>
          <a:blip r:embed="rId2"/>
          <a:stretch>
            <a:fillRect/>
          </a:stretch>
        </p:blipFill>
        <p:spPr>
          <a:xfrm>
            <a:off x="7136133" y="42338"/>
            <a:ext cx="4829092" cy="3621819"/>
          </a:xfrm>
          <a:prstGeom prst="rect">
            <a:avLst/>
          </a:prstGeom>
        </p:spPr>
      </p:pic>
      <p:pic>
        <p:nvPicPr>
          <p:cNvPr id="5" name="Рисунок 4"/>
          <p:cNvPicPr>
            <a:picLocks noChangeAspect="1"/>
          </p:cNvPicPr>
          <p:nvPr/>
        </p:nvPicPr>
        <p:blipFill>
          <a:blip r:embed="rId3"/>
          <a:stretch>
            <a:fillRect/>
          </a:stretch>
        </p:blipFill>
        <p:spPr>
          <a:xfrm>
            <a:off x="7821435" y="3686546"/>
            <a:ext cx="4143790" cy="3107843"/>
          </a:xfrm>
          <a:prstGeom prst="rect">
            <a:avLst/>
          </a:prstGeom>
        </p:spPr>
      </p:pic>
    </p:spTree>
    <p:extLst>
      <p:ext uri="{BB962C8B-B14F-4D97-AF65-F5344CB8AC3E}">
        <p14:creationId xmlns:p14="http://schemas.microsoft.com/office/powerpoint/2010/main" val="1291320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buNone/>
            </a:pPr>
            <a:r>
              <a:rPr lang="de-DE" sz="2000" dirty="0" smtClean="0"/>
              <a:t>Der Nikolaus poltert an der Haustür. </a:t>
            </a:r>
          </a:p>
          <a:p>
            <a:pPr marL="0" indent="0">
              <a:buNone/>
            </a:pPr>
            <a:r>
              <a:rPr lang="de-DE" sz="2000" dirty="0" smtClean="0"/>
              <a:t>Die Kinder singen ein Lied </a:t>
            </a:r>
          </a:p>
          <a:p>
            <a:pPr marL="0" indent="0">
              <a:buNone/>
            </a:pPr>
            <a:r>
              <a:rPr lang="de-DE" sz="2000" dirty="0" smtClean="0"/>
              <a:t>oder sagen einen Spruch auf.</a:t>
            </a:r>
            <a:endParaRPr lang="ru-RU" sz="2000" dirty="0"/>
          </a:p>
        </p:txBody>
      </p:sp>
      <p:pic>
        <p:nvPicPr>
          <p:cNvPr id="4" name="Рисунок 3"/>
          <p:cNvPicPr>
            <a:picLocks noChangeAspect="1"/>
          </p:cNvPicPr>
          <p:nvPr/>
        </p:nvPicPr>
        <p:blipFill>
          <a:blip r:embed="rId2"/>
          <a:stretch>
            <a:fillRect/>
          </a:stretch>
        </p:blipFill>
        <p:spPr>
          <a:xfrm>
            <a:off x="5772646" y="799769"/>
            <a:ext cx="5003358" cy="5003358"/>
          </a:xfrm>
          <a:prstGeom prst="rect">
            <a:avLst/>
          </a:prstGeom>
        </p:spPr>
      </p:pic>
    </p:spTree>
    <p:extLst>
      <p:ext uri="{BB962C8B-B14F-4D97-AF65-F5344CB8AC3E}">
        <p14:creationId xmlns:p14="http://schemas.microsoft.com/office/powerpoint/2010/main" val="4218517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1701579" y="474890"/>
            <a:ext cx="7867807" cy="5900855"/>
          </a:xfrm>
          <a:prstGeom prst="rect">
            <a:avLst/>
          </a:prstGeom>
        </p:spPr>
      </p:pic>
    </p:spTree>
    <p:extLst>
      <p:ext uri="{BB962C8B-B14F-4D97-AF65-F5344CB8AC3E}">
        <p14:creationId xmlns:p14="http://schemas.microsoft.com/office/powerpoint/2010/main" val="323456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2808138" y="1504278"/>
            <a:ext cx="8946541" cy="4195481"/>
          </a:xfrm>
        </p:spPr>
        <p:txBody>
          <a:bodyPr>
            <a:normAutofit/>
          </a:bodyPr>
          <a:lstStyle/>
          <a:p>
            <a:pPr marL="0" indent="0">
              <a:buNone/>
            </a:pPr>
            <a:r>
              <a:rPr lang="de-DE" sz="2800" dirty="0"/>
              <a:t>Nikolaus, sei unser Gast, </a:t>
            </a:r>
            <a:endParaRPr lang="de-DE" sz="2800" dirty="0" smtClean="0"/>
          </a:p>
          <a:p>
            <a:endParaRPr lang="de-DE" sz="2800" dirty="0" smtClean="0"/>
          </a:p>
          <a:p>
            <a:pPr marL="0" indent="0">
              <a:buNone/>
            </a:pPr>
            <a:r>
              <a:rPr lang="de-DE" sz="2800" dirty="0" smtClean="0"/>
              <a:t>wenn </a:t>
            </a:r>
            <a:r>
              <a:rPr lang="de-DE" sz="2800" dirty="0"/>
              <a:t>du was im Sacke hast. </a:t>
            </a:r>
            <a:endParaRPr lang="de-DE" sz="2800" dirty="0" smtClean="0"/>
          </a:p>
          <a:p>
            <a:endParaRPr lang="de-DE" sz="2800" dirty="0" smtClean="0"/>
          </a:p>
          <a:p>
            <a:pPr marL="0" indent="0">
              <a:buNone/>
            </a:pPr>
            <a:r>
              <a:rPr lang="de-DE" sz="2800" dirty="0" smtClean="0"/>
              <a:t>Hast </a:t>
            </a:r>
            <a:r>
              <a:rPr lang="de-DE" sz="2800" dirty="0"/>
              <a:t>du was, so setz dich nieder! </a:t>
            </a:r>
            <a:endParaRPr lang="de-DE" sz="2800" dirty="0" smtClean="0"/>
          </a:p>
          <a:p>
            <a:endParaRPr lang="de-DE" sz="2800" dirty="0" smtClean="0"/>
          </a:p>
          <a:p>
            <a:pPr marL="0" indent="0">
              <a:buNone/>
            </a:pPr>
            <a:r>
              <a:rPr lang="de-DE" sz="2800" dirty="0" smtClean="0"/>
              <a:t>Hast </a:t>
            </a:r>
            <a:r>
              <a:rPr lang="de-DE" sz="2800" dirty="0"/>
              <a:t>du nichts, verzieh dich wieder!</a:t>
            </a:r>
            <a:endParaRPr lang="ru-RU" sz="2800" dirty="0"/>
          </a:p>
        </p:txBody>
      </p:sp>
    </p:spTree>
    <p:extLst>
      <p:ext uri="{BB962C8B-B14F-4D97-AF65-F5344CB8AC3E}">
        <p14:creationId xmlns:p14="http://schemas.microsoft.com/office/powerpoint/2010/main" val="2448356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6766559" y="856412"/>
            <a:ext cx="4312413" cy="5115089"/>
          </a:xfrm>
          <a:prstGeom prst="rect">
            <a:avLst/>
          </a:prstGeom>
        </p:spPr>
      </p:pic>
      <p:sp>
        <p:nvSpPr>
          <p:cNvPr id="5" name="Прямоугольник 4"/>
          <p:cNvSpPr/>
          <p:nvPr/>
        </p:nvSpPr>
        <p:spPr>
          <a:xfrm>
            <a:off x="567038" y="2449811"/>
            <a:ext cx="6096000" cy="2246769"/>
          </a:xfrm>
          <a:prstGeom prst="rect">
            <a:avLst/>
          </a:prstGeom>
        </p:spPr>
        <p:txBody>
          <a:bodyPr>
            <a:spAutoFit/>
          </a:bodyPr>
          <a:lstStyle/>
          <a:p>
            <a:r>
              <a:rPr lang="de-DE" sz="2000" dirty="0" smtClean="0"/>
              <a:t>Der Nikolaus öffnet dann ein großes Buch.</a:t>
            </a:r>
          </a:p>
          <a:p>
            <a:r>
              <a:rPr lang="de-DE" sz="2000" dirty="0" smtClean="0"/>
              <a:t> </a:t>
            </a:r>
          </a:p>
          <a:p>
            <a:r>
              <a:rPr lang="de-DE" sz="2000" dirty="0" smtClean="0"/>
              <a:t>Er tadelt die Kinder oder lobt sie. </a:t>
            </a:r>
          </a:p>
          <a:p>
            <a:endParaRPr lang="de-DE" sz="2000" dirty="0" smtClean="0"/>
          </a:p>
          <a:p>
            <a:r>
              <a:rPr lang="de-DE" sz="2000" dirty="0" smtClean="0"/>
              <a:t>Die bösen Kinder erhalten eine Rute, </a:t>
            </a:r>
          </a:p>
          <a:p>
            <a:endParaRPr lang="de-DE" sz="2000" dirty="0" smtClean="0"/>
          </a:p>
          <a:p>
            <a:r>
              <a:rPr lang="de-DE" sz="2000" dirty="0" smtClean="0"/>
              <a:t>die lieben Kinder Süßigkeiten.</a:t>
            </a:r>
            <a:endParaRPr lang="ru-RU" sz="2000" dirty="0"/>
          </a:p>
        </p:txBody>
      </p:sp>
    </p:spTree>
    <p:extLst>
      <p:ext uri="{BB962C8B-B14F-4D97-AF65-F5344CB8AC3E}">
        <p14:creationId xmlns:p14="http://schemas.microsoft.com/office/powerpoint/2010/main" val="2226351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p:cNvPicPr>
            <a:picLocks noGrp="1" noChangeAspect="1"/>
          </p:cNvPicPr>
          <p:nvPr>
            <p:ph idx="1"/>
          </p:nvPr>
        </p:nvPicPr>
        <p:blipFill>
          <a:blip r:embed="rId2"/>
          <a:stretch>
            <a:fillRect/>
          </a:stretch>
        </p:blipFill>
        <p:spPr>
          <a:xfrm>
            <a:off x="5897484" y="521303"/>
            <a:ext cx="5925443" cy="4444082"/>
          </a:xfrm>
          <a:prstGeom prst="rect">
            <a:avLst/>
          </a:prstGeom>
        </p:spPr>
      </p:pic>
      <p:sp>
        <p:nvSpPr>
          <p:cNvPr id="5" name="Прямоугольник 4"/>
          <p:cNvSpPr/>
          <p:nvPr/>
        </p:nvSpPr>
        <p:spPr>
          <a:xfrm>
            <a:off x="3283888" y="5253006"/>
            <a:ext cx="6091362" cy="1200329"/>
          </a:xfrm>
          <a:prstGeom prst="rect">
            <a:avLst/>
          </a:prstGeom>
        </p:spPr>
        <p:txBody>
          <a:bodyPr wrap="square">
            <a:spAutoFit/>
          </a:bodyPr>
          <a:lstStyle/>
          <a:p>
            <a:r>
              <a:rPr lang="de-DE" dirty="0" smtClean="0"/>
              <a:t>Wer ist dieser Nikolaus? Im 4. Jahrhundert lebte in Kleinasien ein Mann mit diesem Namen. Er war Bischof und tat viel Gutes. Er half den Menschen und besonders den Kindern. Die Leute verehrten ihn. Seine Taten wurden in den Kirchen erzählt. </a:t>
            </a:r>
            <a:endParaRPr lang="ru-RU" dirty="0"/>
          </a:p>
        </p:txBody>
      </p:sp>
      <p:pic>
        <p:nvPicPr>
          <p:cNvPr id="6" name="Рисунок 5"/>
          <p:cNvPicPr>
            <a:picLocks noChangeAspect="1"/>
          </p:cNvPicPr>
          <p:nvPr/>
        </p:nvPicPr>
        <p:blipFill>
          <a:blip r:embed="rId3"/>
          <a:stretch>
            <a:fillRect/>
          </a:stretch>
        </p:blipFill>
        <p:spPr>
          <a:xfrm>
            <a:off x="1160892" y="554481"/>
            <a:ext cx="3557463" cy="4254726"/>
          </a:xfrm>
          <a:prstGeom prst="rect">
            <a:avLst/>
          </a:prstGeom>
        </p:spPr>
      </p:pic>
    </p:spTree>
    <p:extLst>
      <p:ext uri="{BB962C8B-B14F-4D97-AF65-F5344CB8AC3E}">
        <p14:creationId xmlns:p14="http://schemas.microsoft.com/office/powerpoint/2010/main" val="4183030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1365" y="810398"/>
            <a:ext cx="10515600" cy="1325563"/>
          </a:xfrm>
        </p:spPr>
        <p:txBody>
          <a:bodyPr>
            <a:noAutofit/>
          </a:bodyPr>
          <a:lstStyle/>
          <a:p>
            <a:r>
              <a:rPr lang="de-DE" sz="2000" dirty="0" smtClean="0"/>
              <a:t>Auch in Deutschland hörte man von Nikolaus. </a:t>
            </a:r>
            <a:br>
              <a:rPr lang="de-DE" sz="2000" dirty="0" smtClean="0"/>
            </a:br>
            <a:r>
              <a:rPr lang="de-DE" sz="2000" dirty="0" smtClean="0"/>
              <a:t/>
            </a:r>
            <a:br>
              <a:rPr lang="de-DE" sz="2000" dirty="0" smtClean="0"/>
            </a:br>
            <a:r>
              <a:rPr lang="de-DE" sz="2000" dirty="0" smtClean="0"/>
              <a:t>Er wurde populär. </a:t>
            </a:r>
            <a:br>
              <a:rPr lang="de-DE" sz="2000" dirty="0" smtClean="0"/>
            </a:br>
            <a:r>
              <a:rPr lang="de-DE" sz="2000" dirty="0" smtClean="0"/>
              <a:t/>
            </a:r>
            <a:br>
              <a:rPr lang="de-DE" sz="2000" dirty="0" smtClean="0"/>
            </a:br>
            <a:r>
              <a:rPr lang="de-DE" sz="2000" dirty="0" smtClean="0"/>
              <a:t>Der Nikolaustag ist überall kurz vor Weihnachten. </a:t>
            </a:r>
            <a:br>
              <a:rPr lang="de-DE" sz="2000" dirty="0" smtClean="0"/>
            </a:br>
            <a:r>
              <a:rPr lang="de-DE" sz="2000" dirty="0" smtClean="0"/>
              <a:t/>
            </a:r>
            <a:br>
              <a:rPr lang="de-DE" sz="2000" dirty="0" smtClean="0"/>
            </a:br>
            <a:r>
              <a:rPr lang="de-DE" sz="2000" dirty="0" smtClean="0"/>
              <a:t>Oft am 6. Dezember. </a:t>
            </a:r>
            <a:br>
              <a:rPr lang="de-DE" sz="2000" dirty="0" smtClean="0"/>
            </a:br>
            <a:r>
              <a:rPr lang="de-DE" sz="2000" dirty="0" smtClean="0"/>
              <a:t/>
            </a:r>
            <a:br>
              <a:rPr lang="de-DE" sz="2000" dirty="0" smtClean="0"/>
            </a:br>
            <a:r>
              <a:rPr lang="de-DE" sz="2000" dirty="0" smtClean="0"/>
              <a:t>Der Nikolaus erscheint dann in einem Bischofsgewand. </a:t>
            </a:r>
            <a:br>
              <a:rPr lang="de-DE" sz="2000" dirty="0" smtClean="0"/>
            </a:br>
            <a:r>
              <a:rPr lang="de-DE" sz="2000" dirty="0" smtClean="0"/>
              <a:t/>
            </a:r>
            <a:br>
              <a:rPr lang="de-DE" sz="2000" dirty="0" smtClean="0"/>
            </a:br>
            <a:r>
              <a:rPr lang="de-DE" sz="2000" dirty="0" smtClean="0"/>
              <a:t>Das ist meist ein roter Mantel. </a:t>
            </a:r>
            <a:br>
              <a:rPr lang="de-DE" sz="2000" dirty="0" smtClean="0"/>
            </a:br>
            <a:r>
              <a:rPr lang="de-DE" sz="2000" dirty="0" smtClean="0"/>
              <a:t/>
            </a:r>
            <a:br>
              <a:rPr lang="de-DE" sz="2000" dirty="0" smtClean="0"/>
            </a:br>
            <a:r>
              <a:rPr lang="de-DE" sz="2000" dirty="0" smtClean="0"/>
              <a:t>Er hat auch immer einen langen weißen Bart.</a:t>
            </a:r>
            <a:br>
              <a:rPr lang="de-DE" sz="2000" dirty="0" smtClean="0"/>
            </a:br>
            <a:r>
              <a:rPr lang="de-DE" sz="2000" dirty="0" smtClean="0"/>
              <a:t> </a:t>
            </a:r>
            <a:br>
              <a:rPr lang="de-DE" sz="2000" dirty="0" smtClean="0"/>
            </a:br>
            <a:r>
              <a:rPr lang="de-DE" sz="2000" dirty="0" smtClean="0"/>
              <a:t>Oft trägt er den Bischofsstab. </a:t>
            </a:r>
            <a:endParaRPr lang="ru-RU" sz="2000" dirty="0"/>
          </a:p>
        </p:txBody>
      </p:sp>
      <p:pic>
        <p:nvPicPr>
          <p:cNvPr id="4" name="Объект 3"/>
          <p:cNvPicPr>
            <a:picLocks noGrp="1" noChangeAspect="1"/>
          </p:cNvPicPr>
          <p:nvPr>
            <p:ph idx="1"/>
          </p:nvPr>
        </p:nvPicPr>
        <p:blipFill>
          <a:blip r:embed="rId2"/>
          <a:stretch>
            <a:fillRect/>
          </a:stretch>
        </p:blipFill>
        <p:spPr>
          <a:xfrm>
            <a:off x="7931850" y="1110007"/>
            <a:ext cx="3420863" cy="4351338"/>
          </a:xfrm>
          <a:prstGeom prst="rect">
            <a:avLst/>
          </a:prstGeom>
        </p:spPr>
      </p:pic>
    </p:spTree>
    <p:extLst>
      <p:ext uri="{BB962C8B-B14F-4D97-AF65-F5344CB8AC3E}">
        <p14:creationId xmlns:p14="http://schemas.microsoft.com/office/powerpoint/2010/main" val="3313794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2447677" y="63611"/>
            <a:ext cx="8256104" cy="4647007"/>
          </a:xfrm>
          <a:prstGeom prst="rect">
            <a:avLst/>
          </a:prstGeom>
        </p:spPr>
      </p:pic>
      <p:sp>
        <p:nvSpPr>
          <p:cNvPr id="5" name="Прямоугольник 4"/>
          <p:cNvSpPr/>
          <p:nvPr/>
        </p:nvSpPr>
        <p:spPr>
          <a:xfrm>
            <a:off x="479729" y="5154075"/>
            <a:ext cx="6096000" cy="1631216"/>
          </a:xfrm>
          <a:prstGeom prst="rect">
            <a:avLst/>
          </a:prstGeom>
        </p:spPr>
        <p:txBody>
          <a:bodyPr>
            <a:spAutoFit/>
          </a:bodyPr>
          <a:lstStyle/>
          <a:p>
            <a:r>
              <a:rPr lang="de-DE" sz="2000" dirty="0" smtClean="0"/>
              <a:t>In Österreich und Bayern wird er </a:t>
            </a:r>
          </a:p>
          <a:p>
            <a:endParaRPr lang="de-DE" sz="2000" dirty="0" smtClean="0"/>
          </a:p>
          <a:p>
            <a:r>
              <a:rPr lang="de-DE" sz="2000" dirty="0" smtClean="0"/>
              <a:t>von seinem Knecht Ruprecht begleitet. </a:t>
            </a:r>
          </a:p>
          <a:p>
            <a:endParaRPr lang="de-DE" sz="2000" dirty="0" smtClean="0"/>
          </a:p>
          <a:p>
            <a:r>
              <a:rPr lang="de-DE" sz="2000" dirty="0" smtClean="0"/>
              <a:t>Der trägt den Sack mit den Geschenken. </a:t>
            </a:r>
            <a:endParaRPr lang="ru-RU" sz="2000" dirty="0"/>
          </a:p>
        </p:txBody>
      </p:sp>
    </p:spTree>
    <p:extLst>
      <p:ext uri="{BB962C8B-B14F-4D97-AF65-F5344CB8AC3E}">
        <p14:creationId xmlns:p14="http://schemas.microsoft.com/office/powerpoint/2010/main" val="20715942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70</TotalTime>
  <Words>203</Words>
  <Application>Microsoft Office PowerPoint</Application>
  <PresentationFormat>Широкоэкранный</PresentationFormat>
  <Paragraphs>34</Paragraphs>
  <Slides>12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12</vt:i4>
      </vt:variant>
    </vt:vector>
  </HeadingPairs>
  <TitlesOfParts>
    <vt:vector size="16" baseType="lpstr">
      <vt:lpstr>Arial</vt:lpstr>
      <vt:lpstr>Century Gothic</vt:lpstr>
      <vt:lpstr>Wingdings 3</vt:lpstr>
      <vt:lpstr>Ион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Auch in Deutschland hörte man von Nikolaus.   Er wurde populär.   Der Nikolaustag ist überall kurz vor Weihnachten.   Oft am 6. Dezember.   Der Nikolaus erscheint dann in einem Bischofsgewand.   Das ist meist ein roter Mantel.   Er hat auch immer einen langen weißen Bart.   Oft trägt er den Bischofsstab. </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10</cp:revision>
  <dcterms:created xsi:type="dcterms:W3CDTF">2016-12-05T14:48:59Z</dcterms:created>
  <dcterms:modified xsi:type="dcterms:W3CDTF">2016-12-05T15:59:19Z</dcterms:modified>
</cp:coreProperties>
</file>