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63" r:id="rId2"/>
    <p:sldId id="264" r:id="rId3"/>
    <p:sldId id="256" r:id="rId4"/>
    <p:sldId id="257" r:id="rId5"/>
    <p:sldId id="258" r:id="rId6"/>
    <p:sldId id="259" r:id="rId7"/>
    <p:sldId id="260"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924" y="-6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020C4-3C49-4490-BB0D-BAABA0EC30A0}" type="datetimeFigureOut">
              <a:rPr lang="ru-RU" smtClean="0"/>
              <a:pPr/>
              <a:t>29.09.2017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1C23A-370F-484E-8CC2-5625B33037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6353D005-1FDD-43D8-87FE-B7584B3BAED8}" type="slidenum">
              <a:rPr lang="ru-RU" altLang="ru-RU"/>
              <a:pPr/>
              <a:t>12</a:t>
            </a:fld>
            <a:endParaRPr lang="ru-RU" altLang="ru-RU"/>
          </a:p>
        </p:txBody>
      </p:sp>
      <p:sp>
        <p:nvSpPr>
          <p:cNvPr id="819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8196" name="Rectangle 2"/>
          <p:cNvSpPr txBox="1">
            <a:spLocks noGrp="1" noChangeArrowheads="1"/>
          </p:cNvSpPr>
          <p:nvPr>
            <p:ph type="body" idx="1"/>
          </p:nvPr>
        </p:nvSpPr>
        <p:spPr>
          <a:xfrm>
            <a:off x="685800" y="4343400"/>
            <a:ext cx="5486400" cy="4114800"/>
          </a:xfrm>
          <a:noFill/>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ln>
            <a:round/>
            <a:headEnd/>
            <a:tailEnd/>
          </a:ln>
        </p:spPr>
        <p:txBody>
          <a:bodyPr/>
          <a:lstStyle/>
          <a:p>
            <a:fld id="{9120E7B1-D796-4BF7-9701-64E5346DDF30}" type="slidenum">
              <a:rPr lang="ru-RU" altLang="ru-RU"/>
              <a:pPr/>
              <a:t>13</a:t>
            </a:fld>
            <a:endParaRPr lang="ru-RU" altLang="ru-RU"/>
          </a:p>
        </p:txBody>
      </p:sp>
      <p:sp>
        <p:nvSpPr>
          <p:cNvPr id="9219"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9220" name="Rectangle 2"/>
          <p:cNvSpPr txBox="1">
            <a:spLocks noGrp="1" noChangeArrowheads="1"/>
          </p:cNvSpPr>
          <p:nvPr>
            <p:ph type="body" idx="1"/>
          </p:nvPr>
        </p:nvSpPr>
        <p:spPr>
          <a:xfrm>
            <a:off x="685800" y="4343400"/>
            <a:ext cx="5486400" cy="4114800"/>
          </a:xfrm>
          <a:noFill/>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16" name="Номер слайда 15"/>
          <p:cNvSpPr>
            <a:spLocks noGrp="1"/>
          </p:cNvSpPr>
          <p:nvPr>
            <p:ph type="sldNum" sz="quarter" idx="11"/>
          </p:nvPr>
        </p:nvSpPr>
        <p:spPr/>
        <p:txBody>
          <a:bodyPr/>
          <a:lstStyle/>
          <a:p>
            <a:fld id="{F222FDD3-649F-4926-A3C9-0FDF4EB9392C}"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22FDD3-649F-4926-A3C9-0FDF4EB9392C}" type="slidenum">
              <a:rPr lang="ru-RU" smtClean="0"/>
              <a:pPr/>
              <a:t>‹#›</a:t>
            </a:fld>
            <a:endParaRPr lang="ru-RU" dirty="0"/>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22FDD3-649F-4926-A3C9-0FDF4EB9392C}" type="slidenum">
              <a:rPr lang="ru-RU" smtClean="0"/>
              <a:pPr/>
              <a:t>‹#›</a:t>
            </a:fld>
            <a:endParaRPr lang="ru-RU" dirty="0"/>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5167"/>
            <a:ext cx="8229600" cy="1143000"/>
          </a:xfrm>
          <a:prstGeom prst="rect">
            <a:avLst/>
          </a:prstGeom>
        </p:spPr>
        <p:txBody>
          <a:bodyPr/>
          <a:lstStyle/>
          <a:p>
            <a:r>
              <a:rPr lang="ru-RU" smtClean="0"/>
              <a:t>Образец заголовка</a:t>
            </a:r>
            <a:endParaRPr lang="ru-RU"/>
          </a:p>
        </p:txBody>
      </p:sp>
      <p:sp>
        <p:nvSpPr>
          <p:cNvPr id="3" name="Rectangle 1"/>
          <p:cNvSpPr>
            <a:spLocks noGrp="1" noChangeArrowheads="1"/>
          </p:cNvSpPr>
          <p:nvPr>
            <p:ph type="sldNum" idx="10"/>
          </p:nvPr>
        </p:nvSpPr>
        <p:spPr>
          <a:ln/>
        </p:spPr>
        <p:txBody>
          <a:bodyPr/>
          <a:lstStyle>
            <a:lvl1pPr>
              <a:defRPr/>
            </a:lvl1pPr>
          </a:lstStyle>
          <a:p>
            <a:pPr>
              <a:defRPr/>
            </a:pPr>
            <a:fld id="{DB05AEAA-1C8B-4F7E-859F-4CBE06EDC053}" type="slidenum">
              <a:rPr lang="ru-RU" altLang="ru-RU"/>
              <a:pPr>
                <a:defRPr/>
              </a:pPr>
              <a:t>‹#›</a:t>
            </a:fld>
            <a:endParaRPr lang="ru-RU" altLang="ru-RU"/>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E47308A-E1A5-4987-8851-B300369D2EF5}" type="datetimeFigureOut">
              <a:rPr lang="ru-RU" smtClean="0"/>
              <a:pPr/>
              <a:t>29.09.2017</a:t>
            </a:fld>
            <a:endParaRPr lang="ru-RU" dirty="0"/>
          </a:p>
        </p:txBody>
      </p:sp>
      <p:sp>
        <p:nvSpPr>
          <p:cNvPr id="15" name="Номер слайда 14"/>
          <p:cNvSpPr>
            <a:spLocks noGrp="1"/>
          </p:cNvSpPr>
          <p:nvPr>
            <p:ph type="sldNum" sz="quarter" idx="15"/>
          </p:nvPr>
        </p:nvSpPr>
        <p:spPr/>
        <p:txBody>
          <a:bodyPr/>
          <a:lstStyle>
            <a:lvl1pPr algn="ctr">
              <a:defRPr/>
            </a:lvl1pPr>
          </a:lstStyle>
          <a:p>
            <a:fld id="{F222FDD3-649F-4926-A3C9-0FDF4EB9392C}"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22FDD3-649F-4926-A3C9-0FDF4EB9392C}"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22FDD3-649F-4926-A3C9-0FDF4EB9392C}"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222FDD3-649F-4926-A3C9-0FDF4EB9392C}"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222FDD3-649F-4926-A3C9-0FDF4EB9392C}"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222FDD3-649F-4926-A3C9-0FDF4EB9392C}" type="slidenum">
              <a:rPr lang="ru-RU" smtClean="0"/>
              <a:pPr/>
              <a:t>‹#›</a:t>
            </a:fld>
            <a:endParaRPr lang="ru-RU" dirty="0"/>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E47308A-E1A5-4987-8851-B300369D2EF5}" type="datetimeFigureOut">
              <a:rPr lang="ru-RU" smtClean="0"/>
              <a:pPr/>
              <a:t>29.09.2017</a:t>
            </a:fld>
            <a:endParaRPr lang="ru-RU" dirty="0"/>
          </a:p>
        </p:txBody>
      </p:sp>
      <p:sp>
        <p:nvSpPr>
          <p:cNvPr id="9" name="Номер слайда 8"/>
          <p:cNvSpPr>
            <a:spLocks noGrp="1"/>
          </p:cNvSpPr>
          <p:nvPr>
            <p:ph type="sldNum" sz="quarter" idx="15"/>
          </p:nvPr>
        </p:nvSpPr>
        <p:spPr/>
        <p:txBody>
          <a:bodyPr/>
          <a:lstStyle/>
          <a:p>
            <a:fld id="{F222FDD3-649F-4926-A3C9-0FDF4EB9392C}"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E47308A-E1A5-4987-8851-B300369D2EF5}" type="datetimeFigureOut">
              <a:rPr lang="ru-RU" smtClean="0"/>
              <a:pPr/>
              <a:t>29.09.2017</a:t>
            </a:fld>
            <a:endParaRPr lang="ru-RU" dirty="0"/>
          </a:p>
        </p:txBody>
      </p:sp>
      <p:sp>
        <p:nvSpPr>
          <p:cNvPr id="9" name="Номер слайда 8"/>
          <p:cNvSpPr>
            <a:spLocks noGrp="1"/>
          </p:cNvSpPr>
          <p:nvPr>
            <p:ph type="sldNum" sz="quarter" idx="11"/>
          </p:nvPr>
        </p:nvSpPr>
        <p:spPr/>
        <p:txBody>
          <a:bodyPr/>
          <a:lstStyle/>
          <a:p>
            <a:fld id="{F222FDD3-649F-4926-A3C9-0FDF4EB9392C}"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E47308A-E1A5-4987-8851-B300369D2EF5}" type="datetimeFigureOut">
              <a:rPr lang="ru-RU" smtClean="0"/>
              <a:pPr/>
              <a:t>29.09.2017</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22FDD3-649F-4926-A3C9-0FDF4EB9392C}"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Ba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17.png"/><Relationship Id="rId5" Type="http://schemas.openxmlformats.org/officeDocument/2006/relationships/slide" Target="slide12.xml"/><Relationship Id="rId10" Type="http://schemas.openxmlformats.org/officeDocument/2006/relationships/slide" Target="slide41.xml"/><Relationship Id="rId4" Type="http://schemas.openxmlformats.org/officeDocument/2006/relationships/slide" Target="slide9.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descr="http://www.horasphere.com/sites/default/files/boeing-940x360.png"/>
          <p:cNvPicPr>
            <a:picLocks noChangeAspect="1" noChangeArrowheads="1"/>
          </p:cNvPicPr>
          <p:nvPr/>
        </p:nvPicPr>
        <p:blipFill>
          <a:blip r:embed="rId2" cstate="print"/>
          <a:srcRect/>
          <a:stretch>
            <a:fillRect/>
          </a:stretch>
        </p:blipFill>
        <p:spPr bwMode="auto">
          <a:xfrm>
            <a:off x="2786050" y="0"/>
            <a:ext cx="4663252" cy="1857364"/>
          </a:xfrm>
          <a:prstGeom prst="rect">
            <a:avLst/>
          </a:prstGeom>
          <a:noFill/>
        </p:spPr>
      </p:pic>
      <p:pic>
        <p:nvPicPr>
          <p:cNvPr id="1046" name="Picture 22" descr="http://mycelium.is/wp-content/uploads/2014/09/Fire-awareness-fire-marshal-training1.jpg"/>
          <p:cNvPicPr>
            <a:picLocks noChangeAspect="1" noChangeArrowheads="1"/>
          </p:cNvPicPr>
          <p:nvPr/>
        </p:nvPicPr>
        <p:blipFill>
          <a:blip r:embed="rId3" cstate="print"/>
          <a:srcRect/>
          <a:stretch>
            <a:fillRect/>
          </a:stretch>
        </p:blipFill>
        <p:spPr bwMode="auto">
          <a:xfrm>
            <a:off x="6858016" y="1857364"/>
            <a:ext cx="2285984" cy="1895082"/>
          </a:xfrm>
          <a:prstGeom prst="rect">
            <a:avLst/>
          </a:prstGeom>
          <a:noFill/>
        </p:spPr>
      </p:pic>
      <p:pic>
        <p:nvPicPr>
          <p:cNvPr id="1048" name="Picture 24" descr="http://earth-chronicles.ru/Publications_5/53/solnechnaya-sistema-solnce-i-ego-semya1.jpg"/>
          <p:cNvPicPr>
            <a:picLocks noChangeAspect="1" noChangeArrowheads="1"/>
          </p:cNvPicPr>
          <p:nvPr/>
        </p:nvPicPr>
        <p:blipFill>
          <a:blip r:embed="rId4" cstate="print"/>
          <a:srcRect/>
          <a:stretch>
            <a:fillRect/>
          </a:stretch>
        </p:blipFill>
        <p:spPr bwMode="auto">
          <a:xfrm>
            <a:off x="2928926" y="1857364"/>
            <a:ext cx="3929090" cy="1857388"/>
          </a:xfrm>
          <a:prstGeom prst="rect">
            <a:avLst/>
          </a:prstGeom>
          <a:noFill/>
        </p:spPr>
      </p:pic>
      <p:pic>
        <p:nvPicPr>
          <p:cNvPr id="1050" name="Picture 26" descr="http://breatheinlife-blog.com/wp-content/uploads/2015/10/blue-sea.jpg"/>
          <p:cNvPicPr>
            <a:picLocks noChangeAspect="1" noChangeArrowheads="1"/>
          </p:cNvPicPr>
          <p:nvPr/>
        </p:nvPicPr>
        <p:blipFill>
          <a:blip r:embed="rId5" cstate="print"/>
          <a:srcRect/>
          <a:stretch>
            <a:fillRect/>
          </a:stretch>
        </p:blipFill>
        <p:spPr bwMode="auto">
          <a:xfrm>
            <a:off x="0" y="0"/>
            <a:ext cx="2928925" cy="1868430"/>
          </a:xfrm>
          <a:prstGeom prst="rect">
            <a:avLst/>
          </a:prstGeom>
          <a:noFill/>
        </p:spPr>
      </p:pic>
      <p:pic>
        <p:nvPicPr>
          <p:cNvPr id="1044" name="Picture 20" descr="электричество, 10 изобретений, перемены, мир, люди, человечество, великое, "/>
          <p:cNvPicPr>
            <a:picLocks noChangeAspect="1" noChangeArrowheads="1"/>
          </p:cNvPicPr>
          <p:nvPr/>
        </p:nvPicPr>
        <p:blipFill>
          <a:blip r:embed="rId6" cstate="print"/>
          <a:srcRect/>
          <a:stretch>
            <a:fillRect/>
          </a:stretch>
        </p:blipFill>
        <p:spPr bwMode="auto">
          <a:xfrm>
            <a:off x="0" y="1857364"/>
            <a:ext cx="2928926" cy="1861835"/>
          </a:xfrm>
          <a:prstGeom prst="rect">
            <a:avLst/>
          </a:prstGeom>
          <a:noFill/>
        </p:spPr>
      </p:pic>
      <p:pic>
        <p:nvPicPr>
          <p:cNvPr id="1034" name="Picture 10" descr="http://www.nastol.com.ua/download.php?img=201105/1680x1050/nastol.com.ua-1506.jpg"/>
          <p:cNvPicPr>
            <a:picLocks noChangeAspect="1" noChangeArrowheads="1"/>
          </p:cNvPicPr>
          <p:nvPr/>
        </p:nvPicPr>
        <p:blipFill>
          <a:blip r:embed="rId7" cstate="print"/>
          <a:srcRect/>
          <a:stretch>
            <a:fillRect/>
          </a:stretch>
        </p:blipFill>
        <p:spPr bwMode="auto">
          <a:xfrm>
            <a:off x="3786182" y="5143512"/>
            <a:ext cx="3429024" cy="1714487"/>
          </a:xfrm>
          <a:prstGeom prst="rect">
            <a:avLst/>
          </a:prstGeom>
          <a:noFill/>
        </p:spPr>
      </p:pic>
      <p:sp>
        <p:nvSpPr>
          <p:cNvPr id="2" name="Заголовок 1"/>
          <p:cNvSpPr>
            <a:spLocks noGrp="1"/>
          </p:cNvSpPr>
          <p:nvPr>
            <p:ph type="ctrTitle"/>
          </p:nvPr>
        </p:nvSpPr>
        <p:spPr>
          <a:xfrm>
            <a:off x="500034" y="2428868"/>
            <a:ext cx="7772400" cy="1428759"/>
          </a:xfrm>
        </p:spPr>
        <p:txBody>
          <a:bodyPr/>
          <a:lstStyle/>
          <a:p>
            <a:r>
              <a:rPr lang="en-US" sz="6000" dirty="0" smtClean="0">
                <a:solidFill>
                  <a:schemeClr val="tx1"/>
                </a:solidFill>
              </a:rPr>
              <a:t>ENTDECKEN UND ERFINDEN </a:t>
            </a:r>
            <a:endParaRPr lang="ru-RU" sz="6000" dirty="0">
              <a:solidFill>
                <a:schemeClr val="tx1"/>
              </a:solidFill>
            </a:endParaRPr>
          </a:p>
        </p:txBody>
      </p:sp>
      <p:pic>
        <p:nvPicPr>
          <p:cNvPr id="1030" name="Picture 6" descr="http://www.krasfun.ru/images/2012/7/9a511_velikie-0005.jpg"/>
          <p:cNvPicPr>
            <a:picLocks noChangeAspect="1" noChangeArrowheads="1"/>
          </p:cNvPicPr>
          <p:nvPr/>
        </p:nvPicPr>
        <p:blipFill>
          <a:blip r:embed="rId8" cstate="print"/>
          <a:srcRect/>
          <a:stretch>
            <a:fillRect/>
          </a:stretch>
        </p:blipFill>
        <p:spPr bwMode="auto">
          <a:xfrm>
            <a:off x="7215206" y="5181555"/>
            <a:ext cx="1928794" cy="1676446"/>
          </a:xfrm>
          <a:prstGeom prst="rect">
            <a:avLst/>
          </a:prstGeom>
          <a:noFill/>
        </p:spPr>
      </p:pic>
      <p:pic>
        <p:nvPicPr>
          <p:cNvPr id="1032" name="Picture 8" descr="http://www.progressor.pro/wp-content/uploads/2011/09/%D0%B2%D0%B5%D0%BB%D0%B8%D0%BA.jpg"/>
          <p:cNvPicPr>
            <a:picLocks noChangeAspect="1" noChangeArrowheads="1"/>
          </p:cNvPicPr>
          <p:nvPr/>
        </p:nvPicPr>
        <p:blipFill>
          <a:blip r:embed="rId9" cstate="print"/>
          <a:srcRect/>
          <a:stretch>
            <a:fillRect/>
          </a:stretch>
        </p:blipFill>
        <p:spPr bwMode="auto">
          <a:xfrm>
            <a:off x="2208398" y="5143512"/>
            <a:ext cx="1625375" cy="1714488"/>
          </a:xfrm>
          <a:prstGeom prst="rect">
            <a:avLst/>
          </a:prstGeom>
          <a:noFill/>
        </p:spPr>
      </p:pic>
      <p:pic>
        <p:nvPicPr>
          <p:cNvPr id="1036" name="Picture 12" descr="величайшие изобретения 20 века"/>
          <p:cNvPicPr>
            <a:picLocks noChangeAspect="1" noChangeArrowheads="1"/>
          </p:cNvPicPr>
          <p:nvPr/>
        </p:nvPicPr>
        <p:blipFill>
          <a:blip r:embed="rId10" cstate="print"/>
          <a:srcRect/>
          <a:stretch>
            <a:fillRect/>
          </a:stretch>
        </p:blipFill>
        <p:spPr bwMode="auto">
          <a:xfrm>
            <a:off x="0" y="5214950"/>
            <a:ext cx="2285952" cy="1643050"/>
          </a:xfrm>
          <a:prstGeom prst="rect">
            <a:avLst/>
          </a:prstGeom>
          <a:noFill/>
        </p:spPr>
      </p:pic>
      <p:pic>
        <p:nvPicPr>
          <p:cNvPr id="1038" name="Picture 14" descr="величайшие изобретения 20 века"/>
          <p:cNvPicPr>
            <a:picLocks noChangeAspect="1" noChangeArrowheads="1"/>
          </p:cNvPicPr>
          <p:nvPr/>
        </p:nvPicPr>
        <p:blipFill>
          <a:blip r:embed="rId11" cstate="print"/>
          <a:srcRect/>
          <a:stretch>
            <a:fillRect/>
          </a:stretch>
        </p:blipFill>
        <p:spPr bwMode="auto">
          <a:xfrm>
            <a:off x="6671764" y="3714752"/>
            <a:ext cx="2472236" cy="1500198"/>
          </a:xfrm>
          <a:prstGeom prst="rect">
            <a:avLst/>
          </a:prstGeom>
          <a:noFill/>
        </p:spPr>
      </p:pic>
      <p:pic>
        <p:nvPicPr>
          <p:cNvPr id="1040" name="Picture 16" descr="паровоз, паровой двигатель, изобретения изменившие жизнь, важные открытия, 10 лучших открытий"/>
          <p:cNvPicPr>
            <a:picLocks noChangeAspect="1" noChangeArrowheads="1"/>
          </p:cNvPicPr>
          <p:nvPr/>
        </p:nvPicPr>
        <p:blipFill>
          <a:blip r:embed="rId12" cstate="print"/>
          <a:srcRect/>
          <a:stretch>
            <a:fillRect/>
          </a:stretch>
        </p:blipFill>
        <p:spPr bwMode="auto">
          <a:xfrm>
            <a:off x="3214678" y="3714752"/>
            <a:ext cx="3476628" cy="1432203"/>
          </a:xfrm>
          <a:prstGeom prst="rect">
            <a:avLst/>
          </a:prstGeom>
          <a:noFill/>
        </p:spPr>
      </p:pic>
      <p:pic>
        <p:nvPicPr>
          <p:cNvPr id="1042" name="Picture 18" descr="открытия изменившие мир, изобретения, прорыв, человечество, великие люди, "/>
          <p:cNvPicPr>
            <a:picLocks noChangeAspect="1" noChangeArrowheads="1"/>
          </p:cNvPicPr>
          <p:nvPr/>
        </p:nvPicPr>
        <p:blipFill>
          <a:blip r:embed="rId13" cstate="print"/>
          <a:srcRect/>
          <a:stretch>
            <a:fillRect/>
          </a:stretch>
        </p:blipFill>
        <p:spPr bwMode="auto">
          <a:xfrm>
            <a:off x="-23201" y="3714752"/>
            <a:ext cx="3285483" cy="1519536"/>
          </a:xfrm>
          <a:prstGeom prst="rect">
            <a:avLst/>
          </a:prstGeom>
          <a:noFill/>
        </p:spPr>
      </p:pic>
      <p:pic>
        <p:nvPicPr>
          <p:cNvPr id="1052" name="Picture 28" descr="http://58.img.avito.st/640x480/1669061358.jpg"/>
          <p:cNvPicPr>
            <a:picLocks noChangeAspect="1" noChangeArrowheads="1"/>
          </p:cNvPicPr>
          <p:nvPr/>
        </p:nvPicPr>
        <p:blipFill>
          <a:blip r:embed="rId14" cstate="print"/>
          <a:srcRect/>
          <a:stretch>
            <a:fillRect/>
          </a:stretch>
        </p:blipFill>
        <p:spPr bwMode="auto">
          <a:xfrm>
            <a:off x="7286644" y="0"/>
            <a:ext cx="1857356" cy="1857364"/>
          </a:xfrm>
          <a:prstGeom prst="rect">
            <a:avLst/>
          </a:prstGeom>
          <a:noFill/>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28596" y="1571612"/>
            <a:ext cx="8229600" cy="1685924"/>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gilt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als</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Begründer</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der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Quantenphysik</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738665524"/>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0" y="0"/>
            <a:ext cx="9144025" cy="6858000"/>
          </a:xfrm>
          <a:prstGeom prst="rect">
            <a:avLst/>
          </a:prstGeom>
          <a:noFill/>
        </p:spPr>
      </p:pic>
      <p:sp>
        <p:nvSpPr>
          <p:cNvPr id="3" name="Объект 2"/>
          <p:cNvSpPr>
            <a:spLocks noGrp="1"/>
          </p:cNvSpPr>
          <p:nvPr>
            <p:ph idx="1"/>
          </p:nvPr>
        </p:nvSpPr>
        <p:spPr>
          <a:xfrm>
            <a:off x="457200" y="1600201"/>
            <a:ext cx="8229600" cy="1614486"/>
          </a:xfrm>
        </p:spPr>
        <p:style>
          <a:lnRef idx="2">
            <a:schemeClr val="accent1"/>
          </a:lnRef>
          <a:fillRef idx="1">
            <a:schemeClr val="lt1"/>
          </a:fillRef>
          <a:effectRef idx="0">
            <a:schemeClr val="accent1"/>
          </a:effectRef>
          <a:fontRef idx="minor">
            <a:schemeClr val="dk1"/>
          </a:fontRef>
        </p:style>
        <p:txBody>
          <a:bodyPr>
            <a:normAutofit fontScale="92500"/>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hat Max Planck für die Entwicklung der Physik gemacht?</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021426686"/>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http://school10-kor.at.ua/For_news/132_1190026-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074" name="Rectangle 1"/>
          <p:cNvSpPr>
            <a:spLocks noGrp="1" noChangeArrowheads="1"/>
          </p:cNvSpPr>
          <p:nvPr>
            <p:ph type="title"/>
          </p:nvPr>
        </p:nvSpPr>
        <p:spPr bwMode="auto">
          <a:xfrm>
            <a:off x="311151" y="992719"/>
            <a:ext cx="8520113" cy="2364844"/>
          </a:xfrm>
          <a:noFill/>
          <a:ln>
            <a:round/>
            <a:headEnd/>
            <a:tailEnd/>
          </a:ln>
        </p:spPr>
        <p:txBody>
          <a:bodyPr vert="horz" wrap="square" lIns="91440" tIns="91440" rIns="91440" bIns="91440" numCol="1" anchor="b" anchorCtr="0" compatLnSpc="1">
            <a:prstTxWarp prst="textNoShape">
              <a:avLst/>
            </a:prstTxWarp>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altLang="ru-RU" sz="5200" smtClean="0"/>
              <a:t>Sergey Lebedev</a:t>
            </a:r>
            <a:endParaRPr lang="ru-RU" altLang="ru-RU" sz="5200" dirty="0" smtClean="0"/>
          </a:p>
        </p:txBody>
      </p:sp>
    </p:spTree>
  </p:cSld>
  <p:clrMapOvr>
    <a:masterClrMapping/>
  </p:clrMapOvr>
  <p:transition>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3" cstate="print"/>
          <a:srcRect/>
          <a:stretch>
            <a:fillRect/>
          </a:stretch>
        </p:blipFill>
        <p:spPr bwMode="auto">
          <a:xfrm>
            <a:off x="-25" y="0"/>
            <a:ext cx="9144025" cy="6858000"/>
          </a:xfrm>
          <a:prstGeom prst="rect">
            <a:avLst/>
          </a:prstGeom>
          <a:noFill/>
        </p:spPr>
      </p:pic>
      <p:sp>
        <p:nvSpPr>
          <p:cNvPr id="4098" name="Rectangle 1"/>
          <p:cNvSpPr>
            <a:spLocks noGrp="1" noChangeArrowheads="1"/>
          </p:cNvSpPr>
          <p:nvPr>
            <p:ph type="title"/>
          </p:nvPr>
        </p:nvSpPr>
        <p:spPr bwMode="auto">
          <a:xfrm>
            <a:off x="311151" y="592667"/>
            <a:ext cx="8520113" cy="764117"/>
          </a:xfrm>
          <a:noFill/>
          <a:ln>
            <a:round/>
            <a:headEnd/>
            <a:tailEnd/>
          </a:ln>
        </p:spPr>
        <p:txBody>
          <a:bodyPr vert="horz" wrap="square" lIns="91440" tIns="91440" rIns="91440" bIns="91440" numCol="1" anchor="t" anchorCtr="0" compatLnSpc="1">
            <a:prstTxWarp prst="textNoShape">
              <a:avLst/>
            </a:prstTxWarp>
          </a:bodyPr>
          <a:lstStyle/>
          <a:p>
            <a:pPr eaLnBrk="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ru-RU" altLang="ru-RU" sz="2800" dirty="0" err="1" smtClean="0"/>
              <a:t>S.A.Lebedev</a:t>
            </a:r>
            <a:endParaRPr lang="ru-RU" altLang="ru-RU" sz="2800" dirty="0" smtClean="0"/>
          </a:p>
        </p:txBody>
      </p:sp>
      <p:sp>
        <p:nvSpPr>
          <p:cNvPr id="4099" name="Rectangle 2"/>
          <p:cNvSpPr>
            <a:spLocks noGrp="1" noChangeArrowheads="1"/>
          </p:cNvSpPr>
          <p:nvPr>
            <p:ph type="body" idx="1"/>
          </p:nvPr>
        </p:nvSpPr>
        <p:spPr>
          <a:xfrm>
            <a:off x="142844" y="1536700"/>
            <a:ext cx="8786874" cy="5321300"/>
          </a:xfrm>
        </p:spPr>
        <p:txBody>
          <a:bodyPr>
            <a:normAutofit/>
          </a:bodyPr>
          <a:lstStyle/>
          <a:p>
            <a:pPr marL="0" indent="0" eaLnBrk="1">
              <a:lnSpc>
                <a:spcPct val="100000"/>
              </a:lnSpc>
              <a:spcBef>
                <a:spcPct val="0"/>
              </a:spcBef>
              <a:spcAft>
                <a:spcPts val="1600"/>
              </a:spcAft>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altLang="ru-RU" sz="2000" dirty="0" smtClean="0"/>
              <a:t>ist</a:t>
            </a:r>
            <a:r>
              <a:rPr lang="ru-RU" altLang="ru-RU" sz="2000" dirty="0" smtClean="0"/>
              <a:t> </a:t>
            </a:r>
            <a:r>
              <a:rPr lang="ru-RU" altLang="ru-RU" sz="2000" dirty="0" err="1" smtClean="0"/>
              <a:t>ein</a:t>
            </a:r>
            <a:r>
              <a:rPr lang="ru-RU" altLang="ru-RU" sz="2000" dirty="0" smtClean="0"/>
              <a:t> </a:t>
            </a:r>
            <a:r>
              <a:rPr lang="ru-RU" altLang="ru-RU" sz="2000" dirty="0" err="1" smtClean="0"/>
              <a:t>angesehener</a:t>
            </a:r>
            <a:r>
              <a:rPr lang="ru-RU" altLang="ru-RU" sz="2000" dirty="0" smtClean="0"/>
              <a:t> </a:t>
            </a:r>
            <a:r>
              <a:rPr lang="de-DE" altLang="ru-RU" sz="2000" dirty="0" smtClean="0"/>
              <a:t>russischer  Gelehrt</a:t>
            </a:r>
            <a:r>
              <a:rPr lang="ru-RU" altLang="ru-RU" sz="2000" dirty="0" err="1" smtClean="0"/>
              <a:t>er</a:t>
            </a:r>
            <a:r>
              <a:rPr lang="ru-RU" altLang="ru-RU" sz="2000" dirty="0" smtClean="0"/>
              <a:t> </a:t>
            </a:r>
            <a:r>
              <a:rPr lang="de-DE" altLang="ru-RU" sz="2000" dirty="0" smtClean="0"/>
              <a:t>–</a:t>
            </a:r>
            <a:r>
              <a:rPr lang="ru-RU" altLang="ru-RU" sz="2000" dirty="0" smtClean="0"/>
              <a:t> </a:t>
            </a:r>
            <a:r>
              <a:rPr lang="ru-RU" altLang="ru-RU" sz="2000" dirty="0" err="1" smtClean="0"/>
              <a:t>Elektrotechnik</a:t>
            </a:r>
            <a:r>
              <a:rPr lang="de-DE" altLang="ru-RU" sz="2000" dirty="0" smtClean="0"/>
              <a:t>er und</a:t>
            </a:r>
            <a:r>
              <a:rPr lang="ru-RU" altLang="ru-RU" sz="2000" dirty="0" smtClean="0"/>
              <a:t> </a:t>
            </a:r>
            <a:r>
              <a:rPr lang="ru-RU" altLang="ru-RU" sz="2000" dirty="0" err="1" smtClean="0"/>
              <a:t>Energ</a:t>
            </a:r>
            <a:r>
              <a:rPr lang="de-DE" altLang="ru-RU" sz="2000" dirty="0" err="1" smtClean="0"/>
              <a:t>etiker</a:t>
            </a:r>
            <a:r>
              <a:rPr lang="ru-RU" altLang="ru-RU" sz="2000" dirty="0" smtClean="0"/>
              <a:t> .</a:t>
            </a:r>
            <a:r>
              <a:rPr lang="de-DE" altLang="ru-RU" sz="2000" dirty="0" smtClean="0"/>
              <a:t>  </a:t>
            </a:r>
            <a:r>
              <a:rPr lang="ru-RU" altLang="ru-RU" sz="2000" dirty="0" smtClean="0"/>
              <a:t/>
            </a:r>
            <a:br>
              <a:rPr lang="ru-RU" altLang="ru-RU" sz="2000" dirty="0" smtClean="0"/>
            </a:br>
            <a:r>
              <a:rPr lang="ru-RU" altLang="ru-RU" sz="2000" dirty="0" err="1" smtClean="0"/>
              <a:t>Lebedev</a:t>
            </a:r>
            <a:r>
              <a:rPr lang="ru-RU" altLang="ru-RU" sz="2000" dirty="0" smtClean="0"/>
              <a:t> wurde1902 </a:t>
            </a:r>
            <a:r>
              <a:rPr lang="ru-RU" altLang="ru-RU" sz="2000" dirty="0" err="1" smtClean="0"/>
              <a:t>in</a:t>
            </a:r>
            <a:r>
              <a:rPr lang="ru-RU" altLang="ru-RU" sz="2000" dirty="0" smtClean="0"/>
              <a:t> </a:t>
            </a:r>
            <a:r>
              <a:rPr lang="ru-RU" altLang="ru-RU" sz="2000" dirty="0" err="1" smtClean="0"/>
              <a:t>Nischni</a:t>
            </a:r>
            <a:r>
              <a:rPr lang="ru-RU" altLang="ru-RU" sz="2000" dirty="0" smtClean="0"/>
              <a:t> </a:t>
            </a:r>
            <a:r>
              <a:rPr lang="ru-RU" altLang="ru-RU" sz="2000" dirty="0" err="1" smtClean="0"/>
              <a:t>Nowgorod</a:t>
            </a:r>
            <a:r>
              <a:rPr lang="ru-RU" altLang="ru-RU" sz="2000" dirty="0" smtClean="0"/>
              <a:t> </a:t>
            </a:r>
            <a:r>
              <a:rPr lang="ru-RU" altLang="ru-RU" sz="2000" dirty="0" err="1" smtClean="0"/>
              <a:t>in</a:t>
            </a:r>
            <a:r>
              <a:rPr lang="ru-RU" altLang="ru-RU" sz="2000" dirty="0" smtClean="0"/>
              <a:t> </a:t>
            </a:r>
            <a:r>
              <a:rPr lang="ru-RU" altLang="ru-RU" sz="2000" dirty="0" err="1" smtClean="0"/>
              <a:t>der</a:t>
            </a:r>
            <a:r>
              <a:rPr lang="ru-RU" altLang="ru-RU" sz="2000" dirty="0" smtClean="0"/>
              <a:t> </a:t>
            </a:r>
            <a:r>
              <a:rPr lang="ru-RU" altLang="ru-RU" sz="2000" dirty="0" err="1" smtClean="0"/>
              <a:t>Familie</a:t>
            </a:r>
            <a:r>
              <a:rPr lang="ru-RU" altLang="ru-RU" sz="2000" dirty="0" smtClean="0"/>
              <a:t> </a:t>
            </a:r>
            <a:r>
              <a:rPr lang="ru-RU" altLang="ru-RU" sz="2000" dirty="0" err="1" smtClean="0"/>
              <a:t>des</a:t>
            </a:r>
            <a:r>
              <a:rPr lang="ru-RU" altLang="ru-RU" sz="2000" dirty="0" smtClean="0"/>
              <a:t> </a:t>
            </a:r>
            <a:r>
              <a:rPr lang="ru-RU" altLang="ru-RU" sz="2000" dirty="0" err="1" smtClean="0"/>
              <a:t>Schriftstellers</a:t>
            </a:r>
            <a:r>
              <a:rPr lang="ru-RU" altLang="ru-RU" sz="2000" dirty="0" smtClean="0"/>
              <a:t> </a:t>
            </a:r>
            <a:r>
              <a:rPr lang="ru-RU" altLang="ru-RU" sz="2000" dirty="0" err="1" smtClean="0"/>
              <a:t>Aleksei</a:t>
            </a:r>
            <a:r>
              <a:rPr lang="ru-RU" altLang="ru-RU" sz="2000" dirty="0" smtClean="0"/>
              <a:t>  </a:t>
            </a:r>
            <a:r>
              <a:rPr lang="ru-RU" altLang="ru-RU" sz="2000" dirty="0" err="1" smtClean="0"/>
              <a:t>Lebedev</a:t>
            </a:r>
            <a:r>
              <a:rPr lang="ru-RU" altLang="ru-RU" sz="2000" dirty="0" smtClean="0"/>
              <a:t> </a:t>
            </a:r>
            <a:r>
              <a:rPr lang="ru-RU" altLang="ru-RU" sz="2000" dirty="0" err="1" smtClean="0"/>
              <a:t>und</a:t>
            </a:r>
            <a:r>
              <a:rPr lang="ru-RU" altLang="ru-RU" sz="2000" dirty="0" smtClean="0"/>
              <a:t> </a:t>
            </a:r>
            <a:r>
              <a:rPr lang="ru-RU" altLang="ru-RU" sz="2000" dirty="0" err="1" smtClean="0"/>
              <a:t>Anastasia</a:t>
            </a:r>
            <a:r>
              <a:rPr lang="ru-RU" altLang="ru-RU" sz="2000" dirty="0" smtClean="0"/>
              <a:t> </a:t>
            </a:r>
            <a:r>
              <a:rPr lang="ru-RU" altLang="ru-RU" sz="2000" dirty="0" err="1" smtClean="0"/>
              <a:t>Mavrina</a:t>
            </a:r>
            <a:r>
              <a:rPr lang="de-DE" altLang="ru-RU" sz="2000" dirty="0" smtClean="0"/>
              <a:t> geboren</a:t>
            </a:r>
            <a:r>
              <a:rPr lang="ru-RU" altLang="ru-RU" sz="2000" dirty="0" smtClean="0"/>
              <a:t>. </a:t>
            </a:r>
            <a:r>
              <a:rPr lang="de-DE" altLang="ru-RU" sz="2000" dirty="0" smtClean="0"/>
              <a:t>In der</a:t>
            </a:r>
            <a:r>
              <a:rPr lang="ru-RU" altLang="ru-RU" sz="2000" dirty="0" smtClean="0"/>
              <a:t> </a:t>
            </a:r>
            <a:r>
              <a:rPr lang="ru-RU" altLang="ru-RU" sz="2000" dirty="0" err="1" smtClean="0"/>
              <a:t>Kindheit</a:t>
            </a:r>
            <a:r>
              <a:rPr lang="de-DE" altLang="ru-RU" sz="2000" dirty="0" smtClean="0"/>
              <a:t> interessierte er sich für</a:t>
            </a:r>
            <a:r>
              <a:rPr lang="ru-RU" altLang="ru-RU" sz="2000" dirty="0" smtClean="0"/>
              <a:t> </a:t>
            </a:r>
            <a:r>
              <a:rPr lang="de-DE" altLang="ru-RU" sz="2000" dirty="0" smtClean="0"/>
              <a:t>F</a:t>
            </a:r>
            <a:r>
              <a:rPr lang="ru-RU" altLang="ru-RU" sz="2000" dirty="0" err="1" smtClean="0"/>
              <a:t>oto</a:t>
            </a:r>
            <a:r>
              <a:rPr lang="de-DE" altLang="ru-RU" sz="2000" dirty="0" err="1" smtClean="0"/>
              <a:t>graphieren</a:t>
            </a:r>
            <a:r>
              <a:rPr lang="ru-RU" altLang="ru-RU" sz="2000" dirty="0" smtClean="0"/>
              <a:t>, </a:t>
            </a:r>
            <a:r>
              <a:rPr lang="ru-RU" altLang="ru-RU" sz="2000" dirty="0" err="1" smtClean="0"/>
              <a:t>liebte</a:t>
            </a:r>
            <a:r>
              <a:rPr lang="ru-RU" altLang="ru-RU" sz="2000" dirty="0" smtClean="0"/>
              <a:t> </a:t>
            </a:r>
            <a:r>
              <a:rPr lang="ru-RU" altLang="ru-RU" sz="2000" dirty="0" err="1" smtClean="0"/>
              <a:t>Musik</a:t>
            </a:r>
            <a:r>
              <a:rPr lang="ru-RU" altLang="ru-RU" sz="2000" dirty="0" smtClean="0"/>
              <a:t>, </a:t>
            </a:r>
            <a:r>
              <a:rPr lang="ru-RU" altLang="ru-RU" sz="2000" dirty="0" err="1" smtClean="0"/>
              <a:t>Kunst</a:t>
            </a:r>
            <a:r>
              <a:rPr lang="ru-RU" altLang="ru-RU" sz="2000" dirty="0" smtClean="0"/>
              <a:t>, </a:t>
            </a:r>
            <a:r>
              <a:rPr lang="ru-RU" altLang="ru-RU" sz="2000" dirty="0" err="1" smtClean="0"/>
              <a:t>Theater</a:t>
            </a:r>
            <a:r>
              <a:rPr lang="ru-RU" altLang="ru-RU" sz="2000" dirty="0" smtClean="0"/>
              <a:t>.</a:t>
            </a:r>
            <a:r>
              <a:rPr lang="de-DE" altLang="ru-RU" sz="2000" dirty="0" smtClean="0"/>
              <a:t> </a:t>
            </a:r>
            <a:r>
              <a:rPr lang="ru-RU" altLang="ru-RU" sz="2000" dirty="0" err="1" smtClean="0"/>
              <a:t>Im</a:t>
            </a:r>
            <a:r>
              <a:rPr lang="ru-RU" altLang="ru-RU" sz="2000" dirty="0" smtClean="0"/>
              <a:t> </a:t>
            </a:r>
            <a:r>
              <a:rPr lang="ru-RU" altLang="ru-RU" sz="2000" dirty="0" err="1" smtClean="0"/>
              <a:t>Jahr</a:t>
            </a:r>
            <a:r>
              <a:rPr lang="de-DE" altLang="ru-RU" sz="2000" dirty="0" smtClean="0"/>
              <a:t>e</a:t>
            </a:r>
            <a:r>
              <a:rPr lang="ru-RU" altLang="ru-RU" sz="2000" dirty="0" smtClean="0"/>
              <a:t> 1945 </a:t>
            </a:r>
            <a:r>
              <a:rPr lang="de-DE" altLang="ru-RU" sz="2000" dirty="0" smtClean="0"/>
              <a:t>wurde der erste</a:t>
            </a:r>
            <a:r>
              <a:rPr lang="ru-RU" altLang="ru-RU" sz="2000" dirty="0" smtClean="0"/>
              <a:t>  </a:t>
            </a:r>
            <a:r>
              <a:rPr lang="ru-RU" altLang="ru-RU" sz="2000" dirty="0" err="1" smtClean="0"/>
              <a:t>landesweit</a:t>
            </a:r>
            <a:r>
              <a:rPr lang="ru-RU" altLang="ru-RU" sz="2000" dirty="0" smtClean="0"/>
              <a:t> </a:t>
            </a:r>
            <a:r>
              <a:rPr lang="de-DE" altLang="ru-RU" sz="2000" dirty="0" smtClean="0"/>
              <a:t>berühmte </a:t>
            </a:r>
            <a:r>
              <a:rPr lang="ru-RU" altLang="ru-RU" sz="2000" dirty="0" err="1" smtClean="0"/>
              <a:t>elektronische</a:t>
            </a:r>
            <a:r>
              <a:rPr lang="ru-RU" altLang="ru-RU" sz="2000" dirty="0" smtClean="0"/>
              <a:t> </a:t>
            </a:r>
            <a:r>
              <a:rPr lang="ru-RU" altLang="ru-RU" sz="2000" dirty="0" err="1" smtClean="0"/>
              <a:t>Analogrechner</a:t>
            </a:r>
            <a:r>
              <a:rPr lang="ru-RU" altLang="ru-RU" sz="2000" dirty="0" smtClean="0"/>
              <a:t> </a:t>
            </a:r>
            <a:r>
              <a:rPr lang="ru-RU" altLang="ru-RU" sz="2000" dirty="0" err="1" smtClean="0"/>
              <a:t>unter</a:t>
            </a:r>
            <a:r>
              <a:rPr lang="ru-RU" altLang="ru-RU" sz="2000" dirty="0" smtClean="0"/>
              <a:t> </a:t>
            </a:r>
            <a:r>
              <a:rPr lang="ru-RU" altLang="ru-RU" sz="2000" dirty="0" err="1" smtClean="0"/>
              <a:t>seiner</a:t>
            </a:r>
            <a:r>
              <a:rPr lang="ru-RU" altLang="ru-RU" sz="2000" dirty="0" smtClean="0"/>
              <a:t> </a:t>
            </a:r>
            <a:r>
              <a:rPr lang="ru-RU" altLang="ru-RU" sz="2000" dirty="0" err="1" smtClean="0"/>
              <a:t>Führung</a:t>
            </a:r>
            <a:r>
              <a:rPr lang="ru-RU" altLang="ru-RU" sz="2000" dirty="0" smtClean="0"/>
              <a:t> </a:t>
            </a:r>
            <a:r>
              <a:rPr lang="ru-RU" altLang="ru-RU" sz="2000" dirty="0" err="1" smtClean="0"/>
              <a:t>erstellt</a:t>
            </a:r>
            <a:r>
              <a:rPr lang="de-DE" altLang="ru-RU" sz="2000" dirty="0" smtClean="0"/>
              <a:t>, um</a:t>
            </a:r>
            <a:r>
              <a:rPr lang="ru-RU" altLang="ru-RU" sz="2000" dirty="0" smtClean="0"/>
              <a:t> </a:t>
            </a:r>
            <a:r>
              <a:rPr lang="ru-RU" altLang="ru-RU" sz="2000" dirty="0" err="1" smtClean="0"/>
              <a:t>Systeme</a:t>
            </a:r>
            <a:r>
              <a:rPr lang="ru-RU" altLang="ru-RU" sz="2000" dirty="0" smtClean="0"/>
              <a:t> </a:t>
            </a:r>
            <a:r>
              <a:rPr lang="ru-RU" altLang="ru-RU" sz="2000" dirty="0" err="1" smtClean="0"/>
              <a:t>gewöhnlicher</a:t>
            </a:r>
            <a:r>
              <a:rPr lang="ru-RU" altLang="ru-RU" sz="2000" dirty="0" smtClean="0"/>
              <a:t> </a:t>
            </a:r>
            <a:r>
              <a:rPr lang="ru-RU" altLang="ru-RU" sz="2000" dirty="0" err="1" smtClean="0"/>
              <a:t>Differentialgleichungen</a:t>
            </a:r>
            <a:r>
              <a:rPr lang="ru-RU" altLang="ru-RU" sz="2000" dirty="0" smtClean="0"/>
              <a:t> </a:t>
            </a:r>
            <a:r>
              <a:rPr lang="ru-RU" altLang="ru-RU" sz="2000" dirty="0" err="1" smtClean="0"/>
              <a:t>zu</a:t>
            </a:r>
            <a:r>
              <a:rPr lang="ru-RU" altLang="ru-RU" sz="2000" dirty="0" smtClean="0"/>
              <a:t> </a:t>
            </a:r>
            <a:r>
              <a:rPr lang="ru-RU" altLang="ru-RU" sz="2000" dirty="0" err="1" smtClean="0"/>
              <a:t>lösen</a:t>
            </a:r>
            <a:r>
              <a:rPr lang="ru-RU" altLang="ru-RU" sz="2000" dirty="0" smtClean="0"/>
              <a:t>.</a:t>
            </a:r>
            <a:r>
              <a:rPr lang="de-DE" altLang="ru-RU" sz="2000" dirty="0" smtClean="0"/>
              <a:t> </a:t>
            </a:r>
            <a:r>
              <a:rPr lang="ru-RU" altLang="ru-RU" sz="2000" dirty="0" err="1" smtClean="0"/>
              <a:t>Er</a:t>
            </a:r>
            <a:r>
              <a:rPr lang="ru-RU" altLang="ru-RU" sz="2000" dirty="0" smtClean="0"/>
              <a:t> </a:t>
            </a:r>
            <a:r>
              <a:rPr lang="ru-RU" altLang="ru-RU" sz="2000" dirty="0" err="1" smtClean="0"/>
              <a:t>lebte</a:t>
            </a:r>
            <a:r>
              <a:rPr lang="ru-RU" altLang="ru-RU" sz="2000" dirty="0" smtClean="0"/>
              <a:t> </a:t>
            </a:r>
            <a:r>
              <a:rPr lang="ru-RU" altLang="ru-RU" sz="2000" dirty="0" err="1" smtClean="0"/>
              <a:t>und</a:t>
            </a:r>
            <a:r>
              <a:rPr lang="ru-RU" altLang="ru-RU" sz="2000" dirty="0" smtClean="0"/>
              <a:t> </a:t>
            </a:r>
            <a:r>
              <a:rPr lang="ru-RU" altLang="ru-RU" sz="2000" dirty="0" err="1" smtClean="0"/>
              <a:t>arbeitete</a:t>
            </a:r>
            <a:r>
              <a:rPr lang="ru-RU" altLang="ru-RU" sz="2000" dirty="0" smtClean="0"/>
              <a:t> </a:t>
            </a:r>
            <a:r>
              <a:rPr lang="ru-RU" altLang="ru-RU" sz="2000" dirty="0" err="1" smtClean="0"/>
              <a:t>in</a:t>
            </a:r>
            <a:r>
              <a:rPr lang="ru-RU" altLang="ru-RU" sz="2000" dirty="0" smtClean="0"/>
              <a:t> </a:t>
            </a:r>
            <a:r>
              <a:rPr lang="de-DE" altLang="ru-RU" sz="2000" dirty="0" smtClean="0"/>
              <a:t>d</a:t>
            </a:r>
            <a:r>
              <a:rPr lang="ru-RU" altLang="ru-RU" sz="2000" dirty="0" err="1" smtClean="0"/>
              <a:t>er</a:t>
            </a:r>
            <a:r>
              <a:rPr lang="ru-RU" altLang="ru-RU" sz="2000" dirty="0" smtClean="0"/>
              <a:t> </a:t>
            </a:r>
            <a:r>
              <a:rPr lang="ru-RU" altLang="ru-RU" sz="2000" dirty="0" err="1" smtClean="0"/>
              <a:t>Zeit</a:t>
            </a:r>
            <a:r>
              <a:rPr lang="ru-RU" altLang="ru-RU" sz="2000" dirty="0" smtClean="0"/>
              <a:t> </a:t>
            </a:r>
            <a:r>
              <a:rPr lang="ru-RU" altLang="ru-RU" sz="2000" dirty="0" err="1" smtClean="0"/>
              <a:t>der</a:t>
            </a:r>
            <a:r>
              <a:rPr lang="ru-RU" altLang="ru-RU" sz="2000" dirty="0" smtClean="0"/>
              <a:t> </a:t>
            </a:r>
            <a:r>
              <a:rPr lang="ru-RU" altLang="ru-RU" sz="2000" dirty="0" err="1" smtClean="0"/>
              <a:t>raschen</a:t>
            </a:r>
            <a:r>
              <a:rPr lang="ru-RU" altLang="ru-RU" sz="2000" dirty="0" smtClean="0"/>
              <a:t> </a:t>
            </a:r>
            <a:r>
              <a:rPr lang="ru-RU" altLang="ru-RU" sz="2000" dirty="0" err="1" smtClean="0"/>
              <a:t>Entwicklung</a:t>
            </a:r>
            <a:r>
              <a:rPr lang="ru-RU" altLang="ru-RU" sz="2000" dirty="0" smtClean="0"/>
              <a:t> </a:t>
            </a:r>
            <a:r>
              <a:rPr lang="ru-RU" altLang="ru-RU" sz="2000" dirty="0" err="1" smtClean="0"/>
              <a:t>von</a:t>
            </a:r>
            <a:r>
              <a:rPr lang="ru-RU" altLang="ru-RU" sz="2000" dirty="0" smtClean="0"/>
              <a:t> </a:t>
            </a:r>
            <a:r>
              <a:rPr lang="ru-RU" altLang="ru-RU" sz="2000" dirty="0" err="1" smtClean="0"/>
              <a:t>Elektronik</a:t>
            </a:r>
            <a:r>
              <a:rPr lang="ru-RU" altLang="ru-RU" sz="2000" dirty="0" smtClean="0"/>
              <a:t>, </a:t>
            </a:r>
            <a:r>
              <a:rPr lang="ru-RU" altLang="ru-RU" sz="2000" dirty="0" err="1" smtClean="0"/>
              <a:t>Computer</a:t>
            </a:r>
            <a:r>
              <a:rPr lang="ru-RU" altLang="ru-RU" sz="2000" dirty="0" smtClean="0"/>
              <a:t>, </a:t>
            </a:r>
            <a:r>
              <a:rPr lang="ru-RU" altLang="ru-RU" sz="2000" dirty="0" err="1" smtClean="0"/>
              <a:t>Weltraumforschung</a:t>
            </a:r>
            <a:r>
              <a:rPr lang="ru-RU" altLang="ru-RU" sz="2000" dirty="0" smtClean="0"/>
              <a:t>   </a:t>
            </a:r>
            <a:r>
              <a:rPr lang="ru-RU" altLang="ru-RU" sz="2000" dirty="0" err="1" smtClean="0"/>
              <a:t>und</a:t>
            </a:r>
            <a:r>
              <a:rPr lang="ru-RU" altLang="ru-RU" sz="2000" dirty="0" smtClean="0"/>
              <a:t> </a:t>
            </a:r>
            <a:r>
              <a:rPr lang="ru-RU" altLang="ru-RU" sz="2000" dirty="0" err="1" smtClean="0"/>
              <a:t>Kernenergie</a:t>
            </a:r>
            <a:r>
              <a:rPr lang="ru-RU" altLang="ru-RU" sz="2000" dirty="0" smtClean="0"/>
              <a:t> .</a:t>
            </a:r>
          </a:p>
        </p:txBody>
      </p:sp>
    </p:spTree>
  </p:cSld>
  <p:clrMapOvr>
    <a:masterClrMapping/>
  </p:clrMapOvr>
  <p:transition>
    <p:randomBa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5123" name="Объект 2"/>
          <p:cNvSpPr>
            <a:spLocks noGrp="1"/>
          </p:cNvSpPr>
          <p:nvPr>
            <p:ph idx="1"/>
          </p:nvPr>
        </p:nvSpPr>
        <p:spPr>
          <a:xfrm>
            <a:off x="457200" y="1524000"/>
            <a:ext cx="8229600" cy="1547810"/>
          </a:xfrm>
        </p:spPr>
        <p:style>
          <a:lnRef idx="2">
            <a:schemeClr val="accent6"/>
          </a:lnRef>
          <a:fillRef idx="1">
            <a:schemeClr val="lt1"/>
          </a:fillRef>
          <a:effectRef idx="0">
            <a:schemeClr val="accent6"/>
          </a:effectRef>
          <a:fontRef idx="minor">
            <a:schemeClr val="dk1"/>
          </a:fontRef>
        </p:style>
        <p:txBody>
          <a:bodyPr/>
          <a:lstStyle/>
          <a:p>
            <a:pPr eaLnBrk="1">
              <a:buNone/>
            </a:pPr>
            <a:r>
              <a:rPr lang="ru-RU"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de-D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Wer </a:t>
            </a:r>
            <a:r>
              <a:rPr lang="en-US"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leite</a:t>
            </a:r>
            <a:r>
              <a:rPr lang="de-DE"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a:t>
            </a:r>
            <a:r>
              <a:rPr lang="de-D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die Herstellung des ersten elektronischen  Analogrechners?</a:t>
            </a:r>
            <a:endParaRPr lang="ru-RU"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524000"/>
            <a:ext cx="8229600" cy="1619248"/>
          </a:xfrm>
        </p:spPr>
        <p:style>
          <a:lnRef idx="2">
            <a:schemeClr val="accent6"/>
          </a:lnRef>
          <a:fillRef idx="1">
            <a:schemeClr val="lt1"/>
          </a:fillRef>
          <a:effectRef idx="0">
            <a:schemeClr val="accent6"/>
          </a:effectRef>
          <a:fontRef idx="minor">
            <a:schemeClr val="dk1"/>
          </a:fontRef>
        </p:style>
        <p:txBody>
          <a:bodyPr/>
          <a:lstStyle/>
          <a:p>
            <a:pPr eaLnBrk="1">
              <a:buNone/>
              <a:defRPr/>
            </a:pPr>
            <a:r>
              <a:rPr lang="ru-RU"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de-D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Was machte </a:t>
            </a:r>
            <a:r>
              <a:rPr lang="de-DE"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Lebedew</a:t>
            </a:r>
            <a:r>
              <a:rPr lang="de-D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für die Entwicklung des Computers?</a:t>
            </a:r>
            <a:endParaRPr lang="ru-RU"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lstStyle/>
          <a:p>
            <a:r>
              <a:rPr lang="en-US" b="1" i="1" u="sng" dirty="0" smtClean="0"/>
              <a:t>.Otto Fritz Meyerhof (1884-1951).</a:t>
            </a:r>
            <a:endParaRPr lang="ru-RU" b="1" i="1" u="sng" dirty="0"/>
          </a:p>
        </p:txBody>
      </p:sp>
      <p:pic>
        <p:nvPicPr>
          <p:cNvPr id="4" name="Рисунок 3"/>
          <p:cNvPicPr>
            <a:picLocks noChangeAspect="1"/>
          </p:cNvPicPr>
          <p:nvPr/>
        </p:nvPicPr>
        <p:blipFill>
          <a:blip r:embed="rId3" cstate="print"/>
          <a:stretch>
            <a:fillRect/>
          </a:stretch>
        </p:blipFill>
        <p:spPr>
          <a:xfrm>
            <a:off x="264836" y="2643712"/>
            <a:ext cx="2306899" cy="4109060"/>
          </a:xfrm>
          <a:prstGeom prst="rect">
            <a:avLst/>
          </a:prstGeom>
        </p:spPr>
      </p:pic>
    </p:spTree>
    <p:extLst>
      <p:ext uri="{BB962C8B-B14F-4D97-AF65-F5344CB8AC3E}">
        <p14:creationId xmlns:p14="http://schemas.microsoft.com/office/powerpoint/2010/main" xmlns="" val="83550203"/>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p:txBody>
          <a:bodyPr>
            <a:normAutofit fontScale="92500" lnSpcReduction="20000"/>
          </a:bodyPr>
          <a:lstStyle/>
          <a:p>
            <a:pPr>
              <a:buNone/>
            </a:pPr>
            <a:r>
              <a:rPr lang="ru-RU" dirty="0" smtClean="0"/>
              <a:t>   </a:t>
            </a:r>
            <a:r>
              <a:rPr lang="de-DE" dirty="0" smtClean="0"/>
              <a:t>Er ist einer der größten Gelehrten Deutschlands. Er war Biochemiker. 1922 hat er für Forschungen auf dem Gebiet der Medizin den Nobelpreis erhalten. Er untersuchte den Stoffwechsel und entdeckte das Verhältnis zwischen Milchsäureproduktion und Sauerstoffverbrauch im Muskel. Otto Fritz Meyerhof wuchs in Berlin auf. Er studierte Medizin und promovierte in Heidelberg. Während seiner Arbeit in der Klinik unternahm er die Erforschung des Muskelstoffwechsels. Später arbeitete er in Berlin, am Institut für Biologie. Hier setzte er seine Untersuchungen fort. Wenn die Faschisten an die Macht kamen, musste Meyerhof in die USA emigrieren. Rockefeller bezahlte für ihn die Forschungsprofessur an der Universität Pennsylvania. Hier arbeitete er bis zu seinem Tod.</a:t>
            </a:r>
            <a:endParaRPr lang="ru-RU" dirty="0"/>
          </a:p>
        </p:txBody>
      </p:sp>
    </p:spTree>
    <p:extLst>
      <p:ext uri="{BB962C8B-B14F-4D97-AF65-F5344CB8AC3E}">
        <p14:creationId xmlns:p14="http://schemas.microsoft.com/office/powerpoint/2010/main" xmlns="" val="59570330"/>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Содержимое 2"/>
          <p:cNvSpPr>
            <a:spLocks noGrp="1"/>
          </p:cNvSpPr>
          <p:nvPr>
            <p:ph idx="1"/>
          </p:nvPr>
        </p:nvSpPr>
        <p:spPr>
          <a:xfrm>
            <a:off x="586447" y="2008506"/>
            <a:ext cx="7886700" cy="177570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buNone/>
            </a:pP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 untersuchte den Stoffwechsel im Muskel?</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Содержимое 2"/>
          <p:cNvSpPr>
            <a:spLocks noGrp="1"/>
          </p:cNvSpPr>
          <p:nvPr>
            <p:ph idx="1"/>
          </p:nvPr>
        </p:nvSpPr>
        <p:spPr>
          <a:xfrm>
            <a:off x="628650" y="1825625"/>
            <a:ext cx="7886700" cy="1691298"/>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endPar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 promovierte Otto Fritz Meyerhof?</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25" y="0"/>
            <a:ext cx="9144025" cy="6858000"/>
          </a:xfrm>
          <a:prstGeom prst="rect">
            <a:avLst/>
          </a:prstGeom>
          <a:noFill/>
        </p:spPr>
      </p:pic>
      <p:sp>
        <p:nvSpPr>
          <p:cNvPr id="2" name="Содержимое 1"/>
          <p:cNvSpPr>
            <a:spLocks noGrp="1"/>
          </p:cNvSpPr>
          <p:nvPr>
            <p:ph idx="1"/>
          </p:nvPr>
        </p:nvSpPr>
        <p:spPr>
          <a:xfrm>
            <a:off x="357158" y="1524000"/>
            <a:ext cx="8329642" cy="4976834"/>
          </a:xfrm>
          <a:noFill/>
          <a:ln>
            <a:noFill/>
          </a:ln>
          <a:effectLst>
            <a:outerShdw blurRad="1206500" dist="2540000" dir="21540000" sx="200000" sy="200000" algn="ctr" rotWithShape="0">
              <a:schemeClr val="tx1">
                <a:alpha val="0"/>
              </a:schemeClr>
            </a:outerShdw>
          </a:effectLst>
        </p:spPr>
        <p:txBody>
          <a:bodyPr>
            <a:scene3d>
              <a:camera prst="isometricRightUp">
                <a:rot lat="0" lon="21599974" rev="0"/>
              </a:camera>
              <a:lightRig rig="threePt" dir="t"/>
            </a:scene3d>
          </a:bodyPr>
          <a:lstStyle/>
          <a:p>
            <a:r>
              <a:rPr lang="en-US" dirty="0" smtClean="0">
                <a:effectLst>
                  <a:outerShdw blurRad="50800" dist="38100" dir="2700000" algn="tl" rotWithShape="0">
                    <a:schemeClr val="bg1">
                      <a:alpha val="40000"/>
                    </a:schemeClr>
                  </a:outerShdw>
                </a:effectLst>
                <a:hlinkClick r:id="rId3" action="ppaction://hlinksldjump"/>
              </a:rPr>
              <a:t>Mendeleev</a:t>
            </a:r>
            <a:endParaRPr lang="ru-RU" dirty="0" smtClean="0">
              <a:effectLst>
                <a:outerShdw blurRad="50800" dist="38100" dir="2700000" algn="tl" rotWithShape="0">
                  <a:schemeClr val="bg1">
                    <a:alpha val="40000"/>
                  </a:schemeClr>
                </a:outerShdw>
              </a:effectLst>
            </a:endParaRPr>
          </a:p>
          <a:p>
            <a:r>
              <a:rPr lang="en-US" dirty="0" smtClean="0">
                <a:effectLst>
                  <a:outerShdw blurRad="50800" dist="38100" dir="2700000" algn="tl" rotWithShape="0">
                    <a:schemeClr val="bg1">
                      <a:alpha val="40000"/>
                    </a:schemeClr>
                  </a:outerShdw>
                </a:effectLst>
                <a:hlinkClick r:id="rId4" action="ppaction://hlinksldjump"/>
              </a:rPr>
              <a:t>Planck</a:t>
            </a:r>
            <a:endParaRPr lang="ru-RU" dirty="0" smtClean="0">
              <a:effectLst>
                <a:outerShdw blurRad="50800" dist="38100" dir="2700000" algn="tl" rotWithShape="0">
                  <a:schemeClr val="bg1">
                    <a:alpha val="40000"/>
                  </a:schemeClr>
                </a:outerShdw>
              </a:effectLst>
            </a:endParaRPr>
          </a:p>
          <a:p>
            <a:r>
              <a:rPr lang="en-US" dirty="0" err="1" smtClean="0">
                <a:effectLst>
                  <a:outerShdw blurRad="50800" dist="38100" dir="2700000" algn="tl" rotWithShape="0">
                    <a:schemeClr val="bg1">
                      <a:alpha val="40000"/>
                    </a:schemeClr>
                  </a:outerShdw>
                </a:effectLst>
                <a:hlinkClick r:id="rId5" action="ppaction://hlinksldjump"/>
              </a:rPr>
              <a:t>Lebedev</a:t>
            </a:r>
            <a:endParaRPr lang="ru-RU" dirty="0" smtClean="0">
              <a:effectLst>
                <a:outerShdw blurRad="50800" dist="38100" dir="2700000" algn="tl" rotWithShape="0">
                  <a:schemeClr val="bg1">
                    <a:alpha val="40000"/>
                  </a:schemeClr>
                </a:outerShdw>
              </a:effectLst>
            </a:endParaRPr>
          </a:p>
          <a:p>
            <a:r>
              <a:rPr lang="en-US" dirty="0" smtClean="0">
                <a:effectLst>
                  <a:outerShdw blurRad="50800" dist="38100" dir="2700000" algn="tl" rotWithShape="0">
                    <a:schemeClr val="bg1">
                      <a:alpha val="40000"/>
                    </a:schemeClr>
                  </a:outerShdw>
                </a:effectLst>
                <a:hlinkClick r:id="rId6" action="ppaction://hlinksldjump"/>
              </a:rPr>
              <a:t>Meyerhof</a:t>
            </a:r>
            <a:endParaRPr lang="ru-RU" dirty="0" smtClean="0">
              <a:effectLst>
                <a:outerShdw blurRad="50800" dist="38100" dir="2700000" algn="tl" rotWithShape="0">
                  <a:schemeClr val="bg1">
                    <a:alpha val="40000"/>
                  </a:schemeClr>
                </a:outerShdw>
              </a:effectLst>
            </a:endParaRPr>
          </a:p>
          <a:p>
            <a:r>
              <a:rPr lang="en-US" dirty="0" smtClean="0">
                <a:effectLst>
                  <a:outerShdw blurRad="50800" dist="38100" dir="2700000" algn="tl" rotWithShape="0">
                    <a:schemeClr val="bg1">
                      <a:alpha val="40000"/>
                    </a:schemeClr>
                  </a:outerShdw>
                </a:effectLst>
                <a:hlinkClick r:id="rId7" action="ppaction://hlinksldjump"/>
              </a:rPr>
              <a:t>Rontgen</a:t>
            </a:r>
            <a:endParaRPr lang="ru-RU" dirty="0" smtClean="0">
              <a:effectLst>
                <a:outerShdw blurRad="50800" dist="38100" dir="2700000" algn="tl" rotWithShape="0">
                  <a:schemeClr val="bg1">
                    <a:alpha val="40000"/>
                  </a:schemeClr>
                </a:outerShdw>
              </a:effectLst>
            </a:endParaRPr>
          </a:p>
          <a:p>
            <a:r>
              <a:rPr lang="en-US" altLang="ru-RU" dirty="0" err="1" smtClean="0">
                <a:effectLst>
                  <a:outerShdw blurRad="50800" dist="38100" dir="2700000" algn="tl" rotWithShape="0">
                    <a:schemeClr val="bg1">
                      <a:alpha val="40000"/>
                    </a:schemeClr>
                  </a:outerShdw>
                </a:effectLst>
                <a:hlinkClick r:id="rId8" action="ppaction://hlinksldjump"/>
              </a:rPr>
              <a:t>Lomonosow</a:t>
            </a:r>
            <a:endParaRPr lang="ru-RU" altLang="ru-RU" dirty="0" smtClean="0">
              <a:effectLst>
                <a:outerShdw blurRad="50800" dist="38100" dir="2700000" algn="tl" rotWithShape="0">
                  <a:schemeClr val="bg1">
                    <a:alpha val="40000"/>
                  </a:schemeClr>
                </a:outerShdw>
              </a:effectLst>
            </a:endParaRPr>
          </a:p>
          <a:p>
            <a:r>
              <a:rPr lang="en-US" dirty="0" smtClean="0">
                <a:effectLst>
                  <a:outerShdw blurRad="50800" dist="38100" dir="2700000" algn="tl" rotWithShape="0">
                    <a:schemeClr val="bg1">
                      <a:alpha val="40000"/>
                    </a:schemeClr>
                  </a:outerShdw>
                </a:effectLst>
                <a:hlinkClick r:id="rId9" action="ppaction://hlinksldjump"/>
              </a:rPr>
              <a:t>Mozhaysky</a:t>
            </a:r>
            <a:endParaRPr lang="ru-RU" dirty="0" smtClean="0">
              <a:effectLst>
                <a:outerShdw blurRad="50800" dist="38100" dir="2700000" algn="tl" rotWithShape="0">
                  <a:schemeClr val="bg1">
                    <a:alpha val="40000"/>
                  </a:schemeClr>
                </a:outerShdw>
              </a:effectLst>
            </a:endParaRPr>
          </a:p>
          <a:p>
            <a:r>
              <a:rPr lang="de-DE" sz="2800" dirty="0" smtClean="0">
                <a:effectLst>
                  <a:outerShdw blurRad="50800" dist="38100" dir="2700000" algn="tl" rotWithShape="0">
                    <a:schemeClr val="bg1">
                      <a:alpha val="40000"/>
                    </a:schemeClr>
                  </a:outerShdw>
                </a:effectLst>
                <a:hlinkClick r:id="rId10" action="ppaction://hlinksldjump"/>
              </a:rPr>
              <a:t>Einstein</a:t>
            </a:r>
            <a:r>
              <a:rPr lang="de-DE" dirty="0" smtClean="0">
                <a:effectLst>
                  <a:outerShdw blurRad="50800" dist="38100" dir="2700000" algn="tl" rotWithShape="0">
                    <a:schemeClr val="bg1">
                      <a:alpha val="40000"/>
                    </a:schemeClr>
                  </a:outerShdw>
                </a:effectLst>
              </a:rPr>
              <a:t/>
            </a:r>
            <a:br>
              <a:rPr lang="de-DE" dirty="0" smtClean="0">
                <a:effectLst>
                  <a:outerShdw blurRad="50800" dist="38100" dir="2700000" algn="tl" rotWithShape="0">
                    <a:schemeClr val="bg1">
                      <a:alpha val="40000"/>
                    </a:schemeClr>
                  </a:outerShdw>
                </a:effectLst>
              </a:rPr>
            </a:br>
            <a:endParaRPr lang="ru-RU" dirty="0" smtClean="0">
              <a:effectLst>
                <a:outerShdw blurRad="50800" dist="38100" dir="2700000" algn="tl" rotWithShape="0">
                  <a:schemeClr val="bg1">
                    <a:alpha val="40000"/>
                  </a:schemeClr>
                </a:outerShdw>
              </a:effectLst>
            </a:endParaRPr>
          </a:p>
          <a:p>
            <a:endParaRPr lang="ru-RU" dirty="0">
              <a:effectLst>
                <a:outerShdw blurRad="50800" dist="38100" dir="2700000" algn="tl" rotWithShape="0">
                  <a:schemeClr val="bg1">
                    <a:alpha val="40000"/>
                  </a:schemeClr>
                </a:outerShdw>
              </a:effectLst>
            </a:endParaRPr>
          </a:p>
        </p:txBody>
      </p:sp>
      <p:sp>
        <p:nvSpPr>
          <p:cNvPr id="3" name="Заголовок 2"/>
          <p:cNvSpPr>
            <a:spLocks noGrp="1"/>
          </p:cNvSpPr>
          <p:nvPr>
            <p:ph type="title"/>
          </p:nvPr>
        </p:nvSpPr>
        <p:spPr/>
        <p:txBody>
          <a:bodyPr>
            <a:normAutofit/>
          </a:bodyPr>
          <a:lstStyle/>
          <a:p>
            <a:r>
              <a:rPr sz="7200" smtClean="0">
                <a:solidFill>
                  <a:schemeClr val="tx1"/>
                </a:solidFill>
                <a:effectLst>
                  <a:outerShdw blurRad="38100" dist="38100" dir="2700000" algn="tl">
                    <a:srgbClr val="000000">
                      <a:alpha val="43137"/>
                    </a:srgbClr>
                  </a:outerShdw>
                </a:effectLst>
              </a:rPr>
              <a:t>Inhalt</a:t>
            </a:r>
            <a:endParaRPr lang="ru-RU" sz="7200" dirty="0">
              <a:solidFill>
                <a:schemeClr val="tx1"/>
              </a:solidFill>
              <a:effectLst>
                <a:outerShdw blurRad="38100" dist="38100" dir="2700000" algn="tl">
                  <a:srgbClr val="000000">
                    <a:alpha val="43137"/>
                  </a:srgbClr>
                </a:outerShdw>
              </a:effectLst>
            </a:endParaRPr>
          </a:p>
        </p:txBody>
      </p:sp>
      <p:pic>
        <p:nvPicPr>
          <p:cNvPr id="76802" name="Picture 2" descr="http://www.hectic-dad.com/hectic-dad/wp-content/uploads/2015/04/question-634903_1280.png"/>
          <p:cNvPicPr>
            <a:picLocks noChangeAspect="1" noChangeArrowheads="1"/>
          </p:cNvPicPr>
          <p:nvPr/>
        </p:nvPicPr>
        <p:blipFill>
          <a:blip r:embed="rId11" cstate="print"/>
          <a:srcRect/>
          <a:stretch>
            <a:fillRect/>
          </a:stretch>
        </p:blipFill>
        <p:spPr bwMode="auto">
          <a:xfrm>
            <a:off x="5357818" y="2857496"/>
            <a:ext cx="3500430" cy="3500430"/>
          </a:xfrm>
          <a:prstGeom prst="rect">
            <a:avLst/>
          </a:prstGeom>
          <a:noFill/>
        </p:spPr>
      </p:pic>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Содержимое 2"/>
          <p:cNvSpPr>
            <a:spLocks noGrp="1"/>
          </p:cNvSpPr>
          <p:nvPr>
            <p:ph idx="1"/>
          </p:nvPr>
        </p:nvSpPr>
        <p:spPr>
          <a:xfrm>
            <a:off x="628650" y="1012875"/>
            <a:ext cx="7928024" cy="2926079"/>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endPar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Arbeitete Herr Meyerhof    a)auf dem Gebiet der Physik?</a:t>
            </a:r>
          </a:p>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b)auf dem Gebiet der Chemie?</a:t>
            </a:r>
          </a:p>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c)auf dem Gebiet der Medizin?</a:t>
            </a:r>
          </a:p>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d)auf dem Gebiet der   Mathematik?</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Содержимое 2"/>
          <p:cNvSpPr>
            <a:spLocks noGrp="1"/>
          </p:cNvSpPr>
          <p:nvPr>
            <p:ph idx="1"/>
          </p:nvPr>
        </p:nvSpPr>
        <p:spPr>
          <a:xfrm>
            <a:off x="470388" y="1206647"/>
            <a:ext cx="7886700" cy="2647901"/>
          </a:xfrm>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Warum sollte der Gelehrte Meyerhof in die USA emigrieren?</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dirty="0" smtClean="0"/>
              <a:t>Wilhelm </a:t>
            </a:r>
            <a:r>
              <a:rPr lang="en-US" dirty="0" err="1" smtClean="0"/>
              <a:t>Röntgen</a:t>
            </a:r>
            <a:endParaRPr lang="ru-RU" dirty="0"/>
          </a:p>
        </p:txBody>
      </p:sp>
      <p:sp>
        <p:nvSpPr>
          <p:cNvPr id="3" name="Содержимое 2"/>
          <p:cNvSpPr>
            <a:spLocks noGrp="1"/>
          </p:cNvSpPr>
          <p:nvPr>
            <p:ph idx="1"/>
          </p:nvPr>
        </p:nvSpPr>
        <p:spPr>
          <a:xfrm>
            <a:off x="4644008" y="1628800"/>
            <a:ext cx="4042792" cy="4497363"/>
          </a:xfrm>
        </p:spPr>
        <p:txBody>
          <a:bodyPr>
            <a:normAutofit/>
          </a:bodyPr>
          <a:lstStyle/>
          <a:p>
            <a:pPr marL="0" indent="0">
              <a:buNone/>
            </a:pPr>
            <a:r>
              <a:rPr lang="en-US" sz="2400" dirty="0"/>
              <a:t> </a:t>
            </a:r>
            <a:r>
              <a:rPr lang="en-US" sz="2400" dirty="0" smtClean="0"/>
              <a:t> 1845 </a:t>
            </a:r>
            <a:r>
              <a:rPr lang="en-US" sz="2400" dirty="0" err="1" smtClean="0"/>
              <a:t>Lennep</a:t>
            </a:r>
            <a:r>
              <a:rPr lang="en-US" sz="2400" dirty="0" smtClean="0"/>
              <a:t>, Deutschland</a:t>
            </a:r>
            <a:endParaRPr lang="de-DE" sz="2400" dirty="0"/>
          </a:p>
          <a:p>
            <a:pPr marL="0" indent="0">
              <a:buNone/>
            </a:pPr>
            <a:r>
              <a:rPr lang="de-DE" sz="2400" dirty="0" smtClean="0"/>
              <a:t>--------------------------------------</a:t>
            </a:r>
            <a:r>
              <a:rPr lang="en-US" sz="2400" dirty="0" smtClean="0"/>
              <a:t> 1923 </a:t>
            </a:r>
            <a:r>
              <a:rPr lang="en-US" sz="2400" dirty="0" err="1" smtClean="0"/>
              <a:t>München</a:t>
            </a:r>
            <a:r>
              <a:rPr lang="en-US" sz="2400" dirty="0"/>
              <a:t>, Deutschland</a:t>
            </a:r>
            <a:endParaRPr lang="de-DE" sz="2400" dirty="0"/>
          </a:p>
          <a:p>
            <a:pPr marL="0" indent="0">
              <a:buNone/>
            </a:pPr>
            <a:endParaRPr lang="ru-RU" sz="2400" dirty="0"/>
          </a:p>
        </p:txBody>
      </p:sp>
      <p:pic>
        <p:nvPicPr>
          <p:cNvPr id="4" name="Рисунок 3" descr="WtV5Um3_vR0.jpg"/>
          <p:cNvPicPr>
            <a:picLocks noChangeAspect="1"/>
          </p:cNvPicPr>
          <p:nvPr/>
        </p:nvPicPr>
        <p:blipFill>
          <a:blip r:embed="rId3" cstate="print"/>
          <a:stretch>
            <a:fillRect/>
          </a:stretch>
        </p:blipFill>
        <p:spPr>
          <a:xfrm>
            <a:off x="642910" y="1571612"/>
            <a:ext cx="3626458" cy="4730844"/>
          </a:xfrm>
          <a:prstGeom prst="rect">
            <a:avLst/>
          </a:prstGeom>
        </p:spPr>
      </p:pic>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pic>
        <p:nvPicPr>
          <p:cNvPr id="4" name="Содержимое 3" descr="07-worlds_firsts.jpg"/>
          <p:cNvPicPr>
            <a:picLocks noGrp="1" noChangeAspect="1"/>
          </p:cNvPicPr>
          <p:nvPr>
            <p:ph idx="1"/>
          </p:nvPr>
        </p:nvPicPr>
        <p:blipFill>
          <a:blip r:embed="rId3" cstate="print"/>
          <a:stretch>
            <a:fillRect/>
          </a:stretch>
        </p:blipFill>
        <p:spPr>
          <a:xfrm>
            <a:off x="2123728" y="122211"/>
            <a:ext cx="4320480" cy="6735789"/>
          </a:xfrm>
        </p:spPr>
      </p:pic>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pic>
        <p:nvPicPr>
          <p:cNvPr id="4" name="Содержимое 3" descr="0_289ac_e38fc720_M.jpg"/>
          <p:cNvPicPr>
            <a:picLocks noGrp="1" noChangeAspect="1"/>
          </p:cNvPicPr>
          <p:nvPr>
            <p:ph idx="1"/>
          </p:nvPr>
        </p:nvPicPr>
        <p:blipFill>
          <a:blip r:embed="rId3" cstate="print"/>
          <a:stretch>
            <a:fillRect/>
          </a:stretch>
        </p:blipFill>
        <p:spPr>
          <a:xfrm>
            <a:off x="1547664" y="332656"/>
            <a:ext cx="4608512" cy="6144683"/>
          </a:xfrm>
        </p:spPr>
      </p:pic>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0"/>
            <a:ext cx="8229600" cy="2686055"/>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 entdeckte die unsichtbare Strahlung? </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598487287"/>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304324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buNone/>
            </a:pP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konnte man mit Hilfe von der unsichtbaren Strahlung sehen?</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157115761"/>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2" name="Заголовок 1"/>
          <p:cNvSpPr>
            <a:spLocks noGrp="1"/>
          </p:cNvSpPr>
          <p:nvPr>
            <p:ph type="ctrTitle"/>
          </p:nvPr>
        </p:nvSpPr>
        <p:spPr>
          <a:xfrm>
            <a:off x="357158" y="1714488"/>
            <a:ext cx="8558242" cy="2714644"/>
          </a:xfrm>
        </p:spPr>
        <p:txBody>
          <a:bodyPr/>
          <a:lstStyle/>
          <a:p>
            <a:pPr eaLnBrk="1" hangingPunct="1"/>
            <a:r>
              <a:rPr lang="en-US" altLang="ru-RU" dirty="0" err="1" smtClean="0"/>
              <a:t>Michail</a:t>
            </a:r>
            <a:r>
              <a:rPr lang="en-US" altLang="ru-RU" dirty="0" smtClean="0"/>
              <a:t> </a:t>
            </a:r>
            <a:r>
              <a:rPr lang="en-US" altLang="ru-RU" dirty="0" err="1" smtClean="0"/>
              <a:t>Wassiljewitsch</a:t>
            </a:r>
            <a:r>
              <a:rPr lang="en-US" altLang="ru-RU" dirty="0" smtClean="0"/>
              <a:t> </a:t>
            </a:r>
            <a:r>
              <a:rPr lang="en-US" altLang="ru-RU" dirty="0" err="1" smtClean="0"/>
              <a:t>Lomonossow</a:t>
            </a:r>
            <a:endParaRPr lang="ru-RU" altLang="ru-RU" dirty="0" smtClean="0"/>
          </a:p>
        </p:txBody>
      </p:sp>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2" name="Заголовок 1"/>
          <p:cNvSpPr>
            <a:spLocks noGrp="1"/>
          </p:cNvSpPr>
          <p:nvPr>
            <p:ph type="title"/>
          </p:nvPr>
        </p:nvSpPr>
        <p:spPr>
          <a:xfrm>
            <a:off x="285720" y="214290"/>
            <a:ext cx="8229600" cy="1000125"/>
          </a:xfrm>
        </p:spPr>
        <p:txBody>
          <a:bodyPr>
            <a:normAutofit fontScale="90000"/>
          </a:bodyPr>
          <a:lstStyle/>
          <a:p>
            <a:pPr eaLnBrk="1" fontAlgn="auto" hangingPunct="1">
              <a:spcAft>
                <a:spcPts val="0"/>
              </a:spcAft>
              <a:defRPr/>
            </a:pPr>
            <a:r>
              <a:rPr lang="de-DE" dirty="0" smtClean="0"/>
              <a:t>Das </a:t>
            </a:r>
            <a:r>
              <a:rPr lang="de-DE" dirty="0" err="1" smtClean="0"/>
              <a:t>Lomonossow</a:t>
            </a:r>
            <a:r>
              <a:rPr lang="de-DE" dirty="0" smtClean="0"/>
              <a:t> - Denkmal in der Heimat</a:t>
            </a:r>
            <a:endParaRPr lang="ru-RU" dirty="0"/>
          </a:p>
        </p:txBody>
      </p:sp>
      <p:pic>
        <p:nvPicPr>
          <p:cNvPr id="6148" name="Picture 4" descr="памятник Ломон"/>
          <p:cNvPicPr>
            <a:picLocks noChangeAspect="1" noChangeArrowheads="1"/>
          </p:cNvPicPr>
          <p:nvPr/>
        </p:nvPicPr>
        <p:blipFill>
          <a:blip r:embed="rId3" cstate="print"/>
          <a:srcRect/>
          <a:stretch>
            <a:fillRect/>
          </a:stretch>
        </p:blipFill>
        <p:spPr bwMode="auto">
          <a:xfrm>
            <a:off x="2928926" y="1500174"/>
            <a:ext cx="3273616" cy="499686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2" name="Заголовок 1"/>
          <p:cNvSpPr>
            <a:spLocks noGrp="1"/>
          </p:cNvSpPr>
          <p:nvPr>
            <p:ph type="title"/>
          </p:nvPr>
        </p:nvSpPr>
        <p:spPr>
          <a:xfrm>
            <a:off x="457200" y="714375"/>
            <a:ext cx="8229600" cy="1000125"/>
          </a:xfrm>
        </p:spPr>
        <p:txBody>
          <a:bodyPr>
            <a:normAutofit fontScale="90000"/>
          </a:bodyPr>
          <a:lstStyle/>
          <a:p>
            <a:pPr eaLnBrk="1" fontAlgn="auto" hangingPunct="1">
              <a:spcAft>
                <a:spcPts val="0"/>
              </a:spcAft>
              <a:defRPr/>
            </a:pPr>
            <a:r>
              <a:rPr lang="de-DE" dirty="0" smtClean="0"/>
              <a:t>Das Arbeitszimmer des Wissenschaftlers</a:t>
            </a:r>
            <a:endParaRPr lang="ru-RU" dirty="0"/>
          </a:p>
        </p:txBody>
      </p:sp>
      <p:pic>
        <p:nvPicPr>
          <p:cNvPr id="7171" name="Picture 4" descr="кабинет химика Ломон"/>
          <p:cNvPicPr>
            <a:picLocks noGrp="1" noChangeAspect="1" noChangeArrowheads="1"/>
          </p:cNvPicPr>
          <p:nvPr>
            <p:ph idx="1"/>
          </p:nvPr>
        </p:nvPicPr>
        <p:blipFill>
          <a:blip r:embed="rId3" cstate="print"/>
          <a:srcRect/>
          <a:stretch>
            <a:fillRect/>
          </a:stretch>
        </p:blipFill>
        <p:spPr>
          <a:xfrm>
            <a:off x="2500298" y="1928802"/>
            <a:ext cx="4429138" cy="4544681"/>
          </a:xfrm>
          <a:noFill/>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2130425"/>
            <a:ext cx="7772400" cy="2870211"/>
          </a:xfrm>
        </p:spPr>
        <p:txBody>
          <a:bodyPr>
            <a:normAutofit/>
          </a:bodyPr>
          <a:lstStyle/>
          <a:p>
            <a:r>
              <a:rPr lang="en-US" dirty="0" err="1" smtClean="0"/>
              <a:t>Mendelejew</a:t>
            </a:r>
            <a:r>
              <a:rPr lang="en-US" dirty="0" smtClean="0"/>
              <a:t> </a:t>
            </a:r>
            <a:br>
              <a:rPr lang="en-US" dirty="0" smtClean="0"/>
            </a:br>
            <a:r>
              <a:rPr lang="en-US" dirty="0" smtClean="0"/>
              <a:t>Dmitry Iwanovitsch </a:t>
            </a:r>
            <a:br>
              <a:rPr lang="en-US" dirty="0" smtClean="0"/>
            </a:br>
            <a:r>
              <a:rPr lang="en-US" dirty="0" smtClean="0"/>
              <a:t>1834-1907</a:t>
            </a:r>
            <a:endParaRPr lang="ru-RU" dirty="0"/>
          </a:p>
        </p:txBody>
      </p:sp>
    </p:spTree>
    <p:extLst>
      <p:ext uri="{BB962C8B-B14F-4D97-AF65-F5344CB8AC3E}">
        <p14:creationId xmlns:p14="http://schemas.microsoft.com/office/powerpoint/2010/main" xmlns="" val="85470722"/>
      </p:ext>
    </p:extLst>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2" name="Заголовок 1"/>
          <p:cNvSpPr>
            <a:spLocks noGrp="1"/>
          </p:cNvSpPr>
          <p:nvPr>
            <p:ph type="title"/>
          </p:nvPr>
        </p:nvSpPr>
        <p:spPr>
          <a:xfrm>
            <a:off x="457200" y="642938"/>
            <a:ext cx="8229600" cy="928687"/>
          </a:xfrm>
        </p:spPr>
        <p:txBody>
          <a:bodyPr>
            <a:normAutofit fontScale="90000"/>
          </a:bodyPr>
          <a:lstStyle/>
          <a:p>
            <a:pPr eaLnBrk="1" fontAlgn="auto" hangingPunct="1">
              <a:spcAft>
                <a:spcPts val="0"/>
              </a:spcAft>
              <a:defRPr/>
            </a:pPr>
            <a:r>
              <a:rPr lang="de-DE" dirty="0" smtClean="0"/>
              <a:t>Die Staatliche </a:t>
            </a:r>
            <a:r>
              <a:rPr lang="de-DE" dirty="0" err="1" smtClean="0"/>
              <a:t>Lomonossow</a:t>
            </a:r>
            <a:r>
              <a:rPr lang="de-DE" dirty="0" smtClean="0"/>
              <a:t>- Universität in Moskau</a:t>
            </a:r>
            <a:endParaRPr lang="ru-RU" dirty="0"/>
          </a:p>
        </p:txBody>
      </p:sp>
      <p:pic>
        <p:nvPicPr>
          <p:cNvPr id="8196" name="Picture 4" descr="МГУ им"/>
          <p:cNvPicPr>
            <a:picLocks noChangeAspect="1" noChangeArrowheads="1"/>
          </p:cNvPicPr>
          <p:nvPr/>
        </p:nvPicPr>
        <p:blipFill>
          <a:blip r:embed="rId3" cstate="print"/>
          <a:srcRect/>
          <a:stretch>
            <a:fillRect/>
          </a:stretch>
        </p:blipFill>
        <p:spPr bwMode="auto">
          <a:xfrm>
            <a:off x="1143000" y="1638300"/>
            <a:ext cx="6913563" cy="52197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2" name="Заголовок 1"/>
          <p:cNvSpPr>
            <a:spLocks noGrp="1"/>
          </p:cNvSpPr>
          <p:nvPr>
            <p:ph type="title"/>
          </p:nvPr>
        </p:nvSpPr>
        <p:spPr>
          <a:xfrm>
            <a:off x="457200" y="571500"/>
            <a:ext cx="8229600" cy="857250"/>
          </a:xfrm>
        </p:spPr>
        <p:txBody>
          <a:bodyPr>
            <a:normAutofit fontScale="90000"/>
          </a:bodyPr>
          <a:lstStyle/>
          <a:p>
            <a:pPr eaLnBrk="1" fontAlgn="auto" hangingPunct="1">
              <a:spcAft>
                <a:spcPts val="0"/>
              </a:spcAft>
              <a:defRPr/>
            </a:pPr>
            <a:r>
              <a:rPr lang="en-US" dirty="0" smtClean="0"/>
              <a:t>Das Grab </a:t>
            </a:r>
            <a:r>
              <a:rPr lang="en-US" dirty="0" err="1" smtClean="0"/>
              <a:t>Lomonossows</a:t>
            </a:r>
            <a:r>
              <a:rPr lang="en-US" dirty="0" smtClean="0"/>
              <a:t> </a:t>
            </a:r>
            <a:r>
              <a:rPr lang="en-US" dirty="0" err="1" smtClean="0"/>
              <a:t>im</a:t>
            </a:r>
            <a:r>
              <a:rPr lang="en-US" dirty="0" smtClean="0"/>
              <a:t> Alexander– </a:t>
            </a:r>
            <a:r>
              <a:rPr lang="en-US" dirty="0" err="1" smtClean="0"/>
              <a:t>Newski</a:t>
            </a:r>
            <a:r>
              <a:rPr lang="en-US" dirty="0" smtClean="0"/>
              <a:t>  </a:t>
            </a:r>
            <a:r>
              <a:rPr lang="en-US" dirty="0" err="1"/>
              <a:t>K</a:t>
            </a:r>
            <a:r>
              <a:rPr lang="en-US" dirty="0" err="1" smtClean="0"/>
              <a:t>loster</a:t>
            </a:r>
            <a:endParaRPr lang="ru-RU" dirty="0"/>
          </a:p>
        </p:txBody>
      </p:sp>
      <p:sp>
        <p:nvSpPr>
          <p:cNvPr id="9219" name="Содержимое 2"/>
          <p:cNvSpPr>
            <a:spLocks noGrp="1"/>
          </p:cNvSpPr>
          <p:nvPr>
            <p:ph idx="1"/>
          </p:nvPr>
        </p:nvSpPr>
        <p:spPr>
          <a:xfrm>
            <a:off x="457200" y="2249488"/>
            <a:ext cx="3757613" cy="4324350"/>
          </a:xfrm>
        </p:spPr>
        <p:txBody>
          <a:bodyPr/>
          <a:lstStyle/>
          <a:p>
            <a:pPr eaLnBrk="1" hangingPunct="1"/>
            <a:r>
              <a:rPr lang="de-DE" altLang="ru-RU" smtClean="0"/>
              <a:t>Ist am 4. April 1765 gestorben</a:t>
            </a:r>
            <a:endParaRPr lang="ru-RU" altLang="ru-RU" smtClean="0"/>
          </a:p>
        </p:txBody>
      </p:sp>
      <p:pic>
        <p:nvPicPr>
          <p:cNvPr id="9220" name="Picture 4" descr="могила Ломоносова в Алекс"/>
          <p:cNvPicPr>
            <a:picLocks noChangeAspect="1" noChangeArrowheads="1"/>
          </p:cNvPicPr>
          <p:nvPr/>
        </p:nvPicPr>
        <p:blipFill>
          <a:blip r:embed="rId3" cstate="print"/>
          <a:srcRect/>
          <a:stretch>
            <a:fillRect/>
          </a:stretch>
        </p:blipFill>
        <p:spPr bwMode="auto">
          <a:xfrm>
            <a:off x="4429125" y="1143000"/>
            <a:ext cx="4279900" cy="54229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10243" name="Объект 2"/>
          <p:cNvSpPr>
            <a:spLocks noGrp="1"/>
          </p:cNvSpPr>
          <p:nvPr>
            <p:ph idx="1"/>
          </p:nvPr>
        </p:nvSpPr>
        <p:spPr>
          <a:xfrm>
            <a:off x="457200" y="1524000"/>
            <a:ext cx="8229600" cy="1976438"/>
          </a:xfrm>
        </p:spPr>
        <p:style>
          <a:lnRef idx="2">
            <a:schemeClr val="accent6"/>
          </a:lnRef>
          <a:fillRef idx="1">
            <a:schemeClr val="lt1"/>
          </a:fillRef>
          <a:effectRef idx="0">
            <a:schemeClr val="accent6"/>
          </a:effectRef>
          <a:fontRef idx="minor">
            <a:schemeClr val="dk1"/>
          </a:fontRef>
        </p:style>
        <p:txBody>
          <a:bodyPr/>
          <a:lstStyle/>
          <a:p>
            <a:pPr>
              <a:buNone/>
            </a:pPr>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de-D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Wer gilt als der erste russische Universalgenie?</a:t>
            </a:r>
            <a:endPar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11267" name="Объект 2"/>
          <p:cNvSpPr>
            <a:spLocks noGrp="1"/>
          </p:cNvSpPr>
          <p:nvPr>
            <p:ph idx="1"/>
          </p:nvPr>
        </p:nvSpPr>
        <p:spPr>
          <a:xfrm>
            <a:off x="457200" y="1524000"/>
            <a:ext cx="8229600" cy="2047876"/>
          </a:xfrm>
        </p:spPr>
        <p:style>
          <a:lnRef idx="2">
            <a:schemeClr val="accent6"/>
          </a:lnRef>
          <a:fillRef idx="1">
            <a:schemeClr val="lt1"/>
          </a:fillRef>
          <a:effectRef idx="0">
            <a:schemeClr val="accent6"/>
          </a:effectRef>
          <a:fontRef idx="minor">
            <a:schemeClr val="dk1"/>
          </a:fontRef>
        </p:style>
        <p:txBody>
          <a:bodyPr/>
          <a:lstStyle/>
          <a:p>
            <a:pPr>
              <a:buNone/>
            </a:pPr>
            <a:r>
              <a:rPr lang="ru-RU" sz="4000" dirty="0" smtClean="0">
                <a:solidFill>
                  <a:srgbClr val="FF0000"/>
                </a:solidFill>
              </a:rPr>
              <a:t> </a:t>
            </a:r>
            <a:r>
              <a:rPr lang="de-D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Wer hat die erste russische Universität gegründet?</a:t>
            </a:r>
            <a:endParaRPr lang="ru-RU" sz="4000" dirty="0" smtClean="0">
              <a:solidFill>
                <a:schemeClr val="accent6">
                  <a:lumMod val="75000"/>
                </a:schemeClr>
              </a:solidFill>
            </a:endParaRPr>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12291" name="Объект 2"/>
          <p:cNvSpPr>
            <a:spLocks noGrp="1"/>
          </p:cNvSpPr>
          <p:nvPr>
            <p:ph idx="1"/>
          </p:nvPr>
        </p:nvSpPr>
        <p:spPr>
          <a:xfrm>
            <a:off x="457200" y="1524000"/>
            <a:ext cx="8229600" cy="2190752"/>
          </a:xfrm>
        </p:spPr>
        <p:style>
          <a:lnRef idx="2">
            <a:schemeClr val="accent6"/>
          </a:lnRef>
          <a:fillRef idx="1">
            <a:schemeClr val="lt1"/>
          </a:fillRef>
          <a:effectRef idx="0">
            <a:schemeClr val="accent6"/>
          </a:effectRef>
          <a:fontRef idx="minor">
            <a:schemeClr val="dk1"/>
          </a:fontRef>
        </p:style>
        <p:txBody>
          <a:bodyPr/>
          <a:lstStyle/>
          <a:p>
            <a:pPr>
              <a:buNone/>
            </a:pPr>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de-D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Womit hat sich </a:t>
            </a:r>
            <a:r>
              <a:rPr lang="de-DE"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Lomonossow</a:t>
            </a:r>
            <a:r>
              <a:rPr lang="de-D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beschäftigt?</a:t>
            </a:r>
            <a:endPar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lstStyle/>
          <a:p>
            <a:r>
              <a:rPr lang="en-US" dirty="0"/>
              <a:t>Alexander Mozhaysky</a:t>
            </a:r>
            <a:endParaRPr lang="ru-RU" dirty="0"/>
          </a:p>
        </p:txBody>
      </p:sp>
      <p:sp>
        <p:nvSpPr>
          <p:cNvPr id="3" name="Подзаголовок 2"/>
          <p:cNvSpPr>
            <a:spLocks noGrp="1"/>
          </p:cNvSpPr>
          <p:nvPr>
            <p:ph type="subTitle" idx="1"/>
          </p:nvPr>
        </p:nvSpPr>
        <p:spPr/>
        <p:txBody>
          <a:bodyPr/>
          <a:lstStyle/>
          <a:p>
            <a:r>
              <a:rPr lang="ru-RU" dirty="0" smtClean="0"/>
              <a:t>1825-1890</a:t>
            </a:r>
          </a:p>
          <a:p>
            <a:r>
              <a:rPr lang="de-DE" dirty="0" err="1" smtClean="0"/>
              <a:t>Geb</a:t>
            </a:r>
            <a:r>
              <a:rPr lang="en-US" dirty="0" err="1" smtClean="0"/>
              <a:t>oren</a:t>
            </a:r>
            <a:r>
              <a:rPr lang="de-DE" dirty="0"/>
              <a:t> </a:t>
            </a:r>
            <a:r>
              <a:rPr lang="de-DE" dirty="0" smtClean="0"/>
              <a:t>in </a:t>
            </a:r>
            <a:r>
              <a:rPr lang="de-DE" dirty="0" err="1" smtClean="0"/>
              <a:t>Vyborg</a:t>
            </a:r>
            <a:r>
              <a:rPr lang="de-DE" dirty="0" smtClean="0"/>
              <a:t>, in Russland</a:t>
            </a:r>
            <a:endParaRPr lang="ru-RU" dirty="0"/>
          </a:p>
        </p:txBody>
      </p:sp>
    </p:spTree>
    <p:extLst>
      <p:ext uri="{BB962C8B-B14F-4D97-AF65-F5344CB8AC3E}">
        <p14:creationId xmlns:p14="http://schemas.microsoft.com/office/powerpoint/2010/main" xmlns="" val="230210891"/>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4" name="Заголовок 3"/>
          <p:cNvSpPr>
            <a:spLocks noGrp="1"/>
          </p:cNvSpPr>
          <p:nvPr>
            <p:ph type="title"/>
          </p:nvPr>
        </p:nvSpPr>
        <p:spPr>
          <a:xfrm>
            <a:off x="457200" y="274638"/>
            <a:ext cx="8229600" cy="1498178"/>
          </a:xfrm>
        </p:spPr>
        <p:txBody>
          <a:bodyPr>
            <a:normAutofit fontScale="90000"/>
          </a:bodyPr>
          <a:lstStyle/>
          <a:p>
            <a:r>
              <a:rPr lang="en-US" dirty="0"/>
              <a:t>Alexander </a:t>
            </a:r>
            <a:r>
              <a:rPr lang="en-US" dirty="0" smtClean="0"/>
              <a:t>Mozhaysky</a:t>
            </a:r>
            <a:br>
              <a:rPr lang="en-US" dirty="0" smtClean="0"/>
            </a:br>
            <a:r>
              <a:rPr lang="ru-RU" sz="3600" dirty="0"/>
              <a:t>1825-1890</a:t>
            </a:r>
            <a:r>
              <a:rPr lang="ru-RU" dirty="0"/>
              <a:t/>
            </a:r>
            <a:br>
              <a:rPr lang="ru-RU" dirty="0"/>
            </a:br>
            <a:r>
              <a:rPr lang="de-DE" sz="2700" dirty="0" err="1"/>
              <a:t>Geb</a:t>
            </a:r>
            <a:r>
              <a:rPr lang="en-US" sz="2700" dirty="0" err="1"/>
              <a:t>oren</a:t>
            </a:r>
            <a:r>
              <a:rPr lang="de-DE" sz="2700" dirty="0"/>
              <a:t> in </a:t>
            </a:r>
            <a:r>
              <a:rPr lang="de-DE" sz="2700" dirty="0" err="1"/>
              <a:t>Vyborg</a:t>
            </a:r>
            <a:r>
              <a:rPr lang="de-DE" sz="2700" dirty="0"/>
              <a:t>, in Russland</a:t>
            </a:r>
            <a:r>
              <a:rPr lang="ru-RU" dirty="0"/>
              <a:t/>
            </a:r>
            <a:br>
              <a:rPr lang="ru-RU" dirty="0"/>
            </a:br>
            <a:endParaRPr lang="ru-R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060848"/>
            <a:ext cx="2655515"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7620" y="2285992"/>
            <a:ext cx="5012221" cy="2714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8131910"/>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6" name="Объект 5"/>
          <p:cNvSpPr>
            <a:spLocks noGrp="1"/>
          </p:cNvSpPr>
          <p:nvPr>
            <p:ph idx="1"/>
          </p:nvPr>
        </p:nvSpPr>
        <p:spPr>
          <a:xfrm>
            <a:off x="457200" y="1600201"/>
            <a:ext cx="8229600" cy="225742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t>
            </a:r>
            <a:r>
              <a:rPr lang="de-DE"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 konstruierte die erste fliegende Maschine?</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963763793"/>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2114551"/>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Wie heißt der Vorort von Sankt-  Petersburg, wo das erste Flugfeld war?</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204680515"/>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1400172"/>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Was war </a:t>
            </a:r>
            <a:r>
              <a:rPr lang="de-DE"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Mozhaysky</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von Beruf?</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833935298"/>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395537" y="908720"/>
            <a:ext cx="5040559" cy="5616624"/>
          </a:xfrm>
        </p:spPr>
        <p:txBody>
          <a:bodyPr>
            <a:normAutofit/>
          </a:bodyPr>
          <a:lstStyle/>
          <a:p>
            <a:pPr marL="0" indent="0">
              <a:buNone/>
            </a:pPr>
            <a:r>
              <a:rPr lang="en-US" dirty="0" err="1" smtClean="0"/>
              <a:t>Mendelejew</a:t>
            </a:r>
            <a:r>
              <a:rPr lang="en-US" dirty="0" smtClean="0"/>
              <a:t> Dmitry </a:t>
            </a:r>
            <a:r>
              <a:rPr lang="en-US" dirty="0" err="1" smtClean="0"/>
              <a:t>Iwanovitsch</a:t>
            </a:r>
            <a:r>
              <a:rPr lang="en-US" dirty="0" smtClean="0"/>
              <a:t> </a:t>
            </a:r>
            <a:r>
              <a:rPr lang="de-DE" dirty="0" smtClean="0"/>
              <a:t>ist</a:t>
            </a:r>
            <a:r>
              <a:rPr lang="en-US" dirty="0" smtClean="0"/>
              <a:t> der </a:t>
            </a:r>
            <a:r>
              <a:rPr lang="en-US" dirty="0" err="1" smtClean="0"/>
              <a:t>russische</a:t>
            </a:r>
            <a:r>
              <a:rPr lang="en-US" dirty="0" smtClean="0"/>
              <a:t> </a:t>
            </a:r>
            <a:r>
              <a:rPr lang="en-US" dirty="0" err="1" smtClean="0"/>
              <a:t>Chemiker</a:t>
            </a:r>
            <a:r>
              <a:rPr lang="en-US" dirty="0"/>
              <a:t> </a:t>
            </a:r>
            <a:r>
              <a:rPr lang="en-US" dirty="0" smtClean="0"/>
              <a:t>und </a:t>
            </a:r>
            <a:r>
              <a:rPr lang="en-US" dirty="0" err="1" smtClean="0"/>
              <a:t>Geologe</a:t>
            </a:r>
            <a:r>
              <a:rPr lang="en-US" dirty="0" smtClean="0"/>
              <a:t>. </a:t>
            </a:r>
            <a:r>
              <a:rPr lang="en-US" dirty="0" err="1" smtClean="0"/>
              <a:t>Er</a:t>
            </a:r>
            <a:r>
              <a:rPr lang="en-US" dirty="0" smtClean="0"/>
              <a:t> </a:t>
            </a:r>
            <a:r>
              <a:rPr lang="en-US" dirty="0" err="1" smtClean="0"/>
              <a:t>erfand</a:t>
            </a:r>
            <a:r>
              <a:rPr lang="en-US" dirty="0" smtClean="0"/>
              <a:t> das </a:t>
            </a:r>
            <a:r>
              <a:rPr lang="en-US" dirty="0" err="1" smtClean="0"/>
              <a:t>Periodensystem</a:t>
            </a:r>
            <a:r>
              <a:rPr lang="en-US" dirty="0" smtClean="0"/>
              <a:t> der </a:t>
            </a:r>
            <a:r>
              <a:rPr lang="en-US" dirty="0" err="1" smtClean="0"/>
              <a:t>chemischen</a:t>
            </a:r>
            <a:r>
              <a:rPr lang="en-US" dirty="0" smtClean="0"/>
              <a:t> </a:t>
            </a:r>
            <a:r>
              <a:rPr lang="en-US" dirty="0" err="1" smtClean="0"/>
              <a:t>Elemente</a:t>
            </a:r>
            <a:r>
              <a:rPr lang="en-US" dirty="0" smtClean="0"/>
              <a:t>. </a:t>
            </a:r>
            <a:r>
              <a:rPr lang="en-US" dirty="0" err="1" smtClean="0"/>
              <a:t>Es</a:t>
            </a:r>
            <a:r>
              <a:rPr lang="en-US" dirty="0" smtClean="0"/>
              <a:t> </a:t>
            </a:r>
            <a:r>
              <a:rPr lang="en-US" dirty="0" err="1" smtClean="0"/>
              <a:t>gibt</a:t>
            </a:r>
            <a:r>
              <a:rPr lang="en-US" dirty="0" smtClean="0"/>
              <a:t> </a:t>
            </a:r>
            <a:r>
              <a:rPr lang="en-US" dirty="0" err="1" smtClean="0"/>
              <a:t>eine</a:t>
            </a:r>
            <a:r>
              <a:rPr lang="en-US" dirty="0" smtClean="0"/>
              <a:t> </a:t>
            </a:r>
            <a:r>
              <a:rPr lang="en-US" dirty="0" err="1" smtClean="0"/>
              <a:t>Legende</a:t>
            </a:r>
            <a:r>
              <a:rPr lang="en-US" dirty="0" smtClean="0"/>
              <a:t>, </a:t>
            </a:r>
            <a:r>
              <a:rPr lang="en-US" dirty="0" err="1" smtClean="0"/>
              <a:t>wie</a:t>
            </a:r>
            <a:r>
              <a:rPr lang="en-US" dirty="0" smtClean="0"/>
              <a:t> </a:t>
            </a:r>
            <a:r>
              <a:rPr lang="en-US" dirty="0" err="1" smtClean="0"/>
              <a:t>es</a:t>
            </a:r>
            <a:r>
              <a:rPr lang="en-US" dirty="0" smtClean="0"/>
              <a:t> </a:t>
            </a:r>
            <a:r>
              <a:rPr lang="en-US" dirty="0" err="1" smtClean="0"/>
              <a:t>geschehen</a:t>
            </a:r>
            <a:r>
              <a:rPr lang="en-US" dirty="0" smtClean="0"/>
              <a:t> war. </a:t>
            </a:r>
            <a:r>
              <a:rPr lang="en-US" dirty="0" err="1" smtClean="0"/>
              <a:t>Als</a:t>
            </a:r>
            <a:r>
              <a:rPr lang="en-US" dirty="0" smtClean="0"/>
              <a:t> ob </a:t>
            </a:r>
            <a:r>
              <a:rPr lang="en-US" dirty="0" err="1" smtClean="0"/>
              <a:t>Mendelejew</a:t>
            </a:r>
            <a:r>
              <a:rPr lang="en-US" dirty="0" smtClean="0"/>
              <a:t> </a:t>
            </a:r>
            <a:r>
              <a:rPr lang="en-US" dirty="0" err="1" smtClean="0"/>
              <a:t>geschlafen</a:t>
            </a:r>
            <a:r>
              <a:rPr lang="en-US" dirty="0" smtClean="0"/>
              <a:t> </a:t>
            </a:r>
            <a:r>
              <a:rPr lang="en-US" dirty="0" err="1" smtClean="0"/>
              <a:t>hätte</a:t>
            </a:r>
            <a:r>
              <a:rPr lang="en-US" dirty="0" smtClean="0"/>
              <a:t> und   dieses System </a:t>
            </a:r>
            <a:r>
              <a:rPr lang="en-US" dirty="0" err="1" smtClean="0"/>
              <a:t>im</a:t>
            </a:r>
            <a:r>
              <a:rPr lang="en-US" dirty="0" smtClean="0"/>
              <a:t> </a:t>
            </a:r>
            <a:r>
              <a:rPr lang="en-US" dirty="0" err="1" smtClean="0"/>
              <a:t>Traum</a:t>
            </a:r>
            <a:r>
              <a:rPr lang="en-US" dirty="0" smtClean="0"/>
              <a:t> </a:t>
            </a:r>
            <a:r>
              <a:rPr lang="en-US" dirty="0" err="1" smtClean="0"/>
              <a:t>gesehen</a:t>
            </a:r>
            <a:r>
              <a:rPr lang="en-US" dirty="0" smtClean="0"/>
              <a:t> </a:t>
            </a:r>
            <a:r>
              <a:rPr lang="en-US" dirty="0" err="1" smtClean="0"/>
              <a:t>hätte</a:t>
            </a:r>
            <a:r>
              <a:rPr lang="en-US" dirty="0" smtClean="0"/>
              <a:t>. </a:t>
            </a:r>
            <a:br>
              <a:rPr lang="en-US" dirty="0" smtClean="0"/>
            </a:br>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404664"/>
            <a:ext cx="2863989" cy="3418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3904359"/>
            <a:ext cx="3694841" cy="2771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2389929"/>
      </p:ext>
    </p:extLst>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1685924"/>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hat Alexander </a:t>
            </a:r>
            <a:r>
              <a:rPr lang="de-DE"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Mozhaysky</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konstruiert?</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Управляющая кнопка: далее 8">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83298114"/>
      </p:ext>
    </p:extLst>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school10-kor.at.ua/For_news/132_1190026-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0" y="6572272"/>
            <a:ext cx="9144000" cy="285728"/>
          </a:xfrm>
        </p:spPr>
        <p:txBody>
          <a:bodyPr/>
          <a:lstStyle/>
          <a:p>
            <a:r>
              <a:rPr lang="de-DE" sz="1400" dirty="0" smtClean="0"/>
              <a:t>Die Präsentation hat die Schülerin 7а der Klasse Ulanova Ljuba vorbereitet</a:t>
            </a:r>
            <a:endParaRPr lang="ru-RU" sz="1400" dirty="0"/>
          </a:p>
        </p:txBody>
      </p:sp>
      <p:sp>
        <p:nvSpPr>
          <p:cNvPr id="2" name="Заголовок 1"/>
          <p:cNvSpPr>
            <a:spLocks noGrp="1"/>
          </p:cNvSpPr>
          <p:nvPr>
            <p:ph type="ctrTitle"/>
          </p:nvPr>
        </p:nvSpPr>
        <p:spPr>
          <a:xfrm>
            <a:off x="428596" y="2500306"/>
            <a:ext cx="8305800" cy="1981200"/>
          </a:xfrm>
        </p:spPr>
        <p:txBody>
          <a:bodyPr/>
          <a:lstStyle/>
          <a:p>
            <a:r>
              <a:rPr lang="de-DE" sz="5000" dirty="0" smtClean="0">
                <a:solidFill>
                  <a:schemeClr val="tx1"/>
                </a:solidFill>
              </a:rPr>
              <a:t>Albert Einstein</a:t>
            </a:r>
            <a:r>
              <a:rPr lang="de-DE" dirty="0" smtClean="0">
                <a:solidFill>
                  <a:schemeClr val="tx1"/>
                </a:solidFill>
              </a:rPr>
              <a:t/>
            </a:r>
            <a:br>
              <a:rPr lang="de-DE" dirty="0" smtClean="0">
                <a:solidFill>
                  <a:schemeClr val="tx1"/>
                </a:solidFill>
              </a:rPr>
            </a:br>
            <a:endParaRPr lang="ru-RU" dirty="0">
              <a:solidFill>
                <a:schemeClr val="tx1"/>
              </a:solidFill>
            </a:endParaRPr>
          </a:p>
        </p:txBody>
      </p:sp>
      <p:sp>
        <p:nvSpPr>
          <p:cNvPr id="1026" name="AutoShape 2"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2" name="Picture 18" descr="http://www.aboutfacesentertainment.com/images/caricature/artists/hough_t/hough_t_einstein.jpg"/>
          <p:cNvPicPr>
            <a:picLocks noChangeAspect="1" noChangeArrowheads="1"/>
          </p:cNvPicPr>
          <p:nvPr/>
        </p:nvPicPr>
        <p:blipFill>
          <a:blip r:embed="rId3" cstate="print"/>
          <a:srcRect/>
          <a:stretch>
            <a:fillRect/>
          </a:stretch>
        </p:blipFill>
        <p:spPr bwMode="auto">
          <a:xfrm>
            <a:off x="8619379" y="6215082"/>
            <a:ext cx="524621" cy="642918"/>
          </a:xfrm>
          <a:prstGeom prst="rect">
            <a:avLst/>
          </a:prstGeom>
          <a:noFill/>
        </p:spPr>
      </p:pic>
    </p:spTree>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s630028.vk.me/v630028432/1b969/Ju07oEi2p-A.jpg"/>
          <p:cNvPicPr>
            <a:picLocks noChangeAspect="1" noChangeArrowheads="1"/>
          </p:cNvPicPr>
          <p:nvPr/>
        </p:nvPicPr>
        <p:blipFill>
          <a:blip r:embed="rId2" cstate="print"/>
          <a:srcRect/>
          <a:stretch>
            <a:fillRect/>
          </a:stretch>
        </p:blipFill>
        <p:spPr bwMode="auto">
          <a:xfrm>
            <a:off x="0" y="0"/>
            <a:ext cx="9196386" cy="6858000"/>
          </a:xfrm>
          <a:prstGeom prst="rect">
            <a:avLst/>
          </a:prstGeom>
          <a:noFill/>
        </p:spPr>
      </p:pic>
      <p:pic>
        <p:nvPicPr>
          <p:cNvPr id="4100" name="Picture 4" descr="http://vignette2.wikia.nocookie.net/lunar-eclipse/images/d/d5/1331999669_3.jpg/revision/latest?cb=20150315074225&amp;path-prefix=ru"/>
          <p:cNvPicPr>
            <a:picLocks noChangeAspect="1" noChangeArrowheads="1"/>
          </p:cNvPicPr>
          <p:nvPr/>
        </p:nvPicPr>
        <p:blipFill>
          <a:blip r:embed="rId3" cstate="print"/>
          <a:srcRect/>
          <a:stretch>
            <a:fillRect/>
          </a:stretch>
        </p:blipFill>
        <p:spPr bwMode="auto">
          <a:xfrm>
            <a:off x="-24" y="0"/>
            <a:ext cx="9144024" cy="6858000"/>
          </a:xfrm>
          <a:prstGeom prst="rect">
            <a:avLst/>
          </a:prstGeom>
          <a:noFill/>
        </p:spPr>
      </p:pic>
      <p:sp>
        <p:nvSpPr>
          <p:cNvPr id="3" name="Содержимое 2"/>
          <p:cNvSpPr>
            <a:spLocks noGrp="1"/>
          </p:cNvSpPr>
          <p:nvPr>
            <p:ph idx="1"/>
          </p:nvPr>
        </p:nvSpPr>
        <p:spPr>
          <a:xfrm>
            <a:off x="214282" y="1142984"/>
            <a:ext cx="4143404" cy="3929090"/>
          </a:xfrm>
        </p:spPr>
        <p:txBody>
          <a:bodyPr>
            <a:noAutofit/>
          </a:bodyPr>
          <a:lstStyle/>
          <a:p>
            <a:pPr marL="0" indent="0">
              <a:buNone/>
            </a:pPr>
            <a:r>
              <a:rPr lang="de-DE" sz="2400" b="1" dirty="0" smtClean="0">
                <a:effectLst>
                  <a:outerShdw blurRad="38100" dist="38100" dir="2700000" algn="tl">
                    <a:srgbClr val="000000">
                      <a:alpha val="43137"/>
                    </a:srgbClr>
                  </a:outerShdw>
                </a:effectLst>
              </a:rPr>
              <a:t>Albert Einstein</a:t>
            </a:r>
            <a:r>
              <a:rPr lang="de-DE" sz="2400" dirty="0" smtClean="0"/>
              <a:t>  war ein  Physiker</a:t>
            </a:r>
            <a:r>
              <a:rPr lang="ru-RU" sz="2400" dirty="0" smtClean="0"/>
              <a:t> </a:t>
            </a:r>
            <a:r>
              <a:rPr lang="de-DE" sz="2400" dirty="0" smtClean="0"/>
              <a:t>-Theoretiker. Seine Forschungen zur Struktur von Materie, Raum  und Zeit, so</a:t>
            </a:r>
            <a:r>
              <a:rPr lang="ru-RU" sz="2400" dirty="0" smtClean="0"/>
              <a:t> </a:t>
            </a:r>
            <a:r>
              <a:rPr lang="de-DE" sz="2400" dirty="0" smtClean="0"/>
              <a:t>wie zum Wesen  der Gravitation  veränderten  bedeutend das physikalische Weltbild. Er gilt daher als einer der bedeutendsten Physiker aller Zeiten</a:t>
            </a:r>
            <a:r>
              <a:rPr lang="ru-RU" sz="2400" dirty="0" smtClean="0"/>
              <a:t>.</a:t>
            </a:r>
            <a:endParaRPr lang="ru-RU" sz="2400" dirty="0"/>
          </a:p>
        </p:txBody>
      </p:sp>
      <p:sp>
        <p:nvSpPr>
          <p:cNvPr id="4098" name="AutoShape 2"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http://copypast.ru/foto5/7567/Einstein/albert_einstein_44.jpg"/>
          <p:cNvPicPr>
            <a:picLocks noChangeAspect="1" noChangeArrowheads="1"/>
          </p:cNvPicPr>
          <p:nvPr/>
        </p:nvPicPr>
        <p:blipFill>
          <a:blip r:embed="rId4" cstate="print"/>
          <a:srcRect/>
          <a:stretch>
            <a:fillRect/>
          </a:stretch>
        </p:blipFill>
        <p:spPr bwMode="auto">
          <a:xfrm>
            <a:off x="4857752" y="714356"/>
            <a:ext cx="4140773" cy="5286388"/>
          </a:xfrm>
          <a:prstGeom prst="rect">
            <a:avLst/>
          </a:prstGeom>
          <a:noFill/>
        </p:spPr>
      </p:pic>
      <p:sp>
        <p:nvSpPr>
          <p:cNvPr id="8" name="Заголовок 1"/>
          <p:cNvSpPr txBox="1">
            <a:spLocks/>
          </p:cNvSpPr>
          <p:nvPr/>
        </p:nvSpPr>
        <p:spPr>
          <a:xfrm>
            <a:off x="0" y="0"/>
            <a:ext cx="8229600" cy="92867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100" normalizeH="0" baseline="0" noProof="0" dirty="0" smtClean="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uLnTx/>
                <a:uFillTx/>
                <a:latin typeface="+mj-lt"/>
                <a:ea typeface="+mj-ea"/>
                <a:cs typeface="+mj-cs"/>
              </a:rPr>
              <a:t>Albert Einstein</a:t>
            </a:r>
            <a:endParaRPr kumimoji="0" lang="ru-RU"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pic>
        <p:nvPicPr>
          <p:cNvPr id="4106" name="Picture 10" descr="Германия"/>
          <p:cNvPicPr>
            <a:picLocks noChangeAspect="1" noChangeArrowheads="1"/>
          </p:cNvPicPr>
          <p:nvPr/>
        </p:nvPicPr>
        <p:blipFill>
          <a:blip r:embed="rId5" cstate="print"/>
          <a:srcRect/>
          <a:stretch>
            <a:fillRect/>
          </a:stretch>
        </p:blipFill>
        <p:spPr bwMode="auto">
          <a:xfrm>
            <a:off x="4857752" y="0"/>
            <a:ext cx="1357322" cy="714380"/>
          </a:xfrm>
          <a:prstGeom prst="rect">
            <a:avLst/>
          </a:prstGeom>
          <a:noFill/>
        </p:spPr>
      </p:pic>
      <p:pic>
        <p:nvPicPr>
          <p:cNvPr id="4108" name="Picture 12" descr="Flag of Germany.svg"/>
          <p:cNvPicPr>
            <a:picLocks noChangeAspect="1" noChangeArrowheads="1"/>
          </p:cNvPicPr>
          <p:nvPr/>
        </p:nvPicPr>
        <p:blipFill>
          <a:blip r:embed="rId6" cstate="print"/>
          <a:srcRect/>
          <a:stretch>
            <a:fillRect/>
          </a:stretch>
        </p:blipFill>
        <p:spPr bwMode="auto">
          <a:xfrm>
            <a:off x="6215074" y="0"/>
            <a:ext cx="1428760" cy="714356"/>
          </a:xfrm>
          <a:prstGeom prst="rect">
            <a:avLst/>
          </a:prstGeom>
          <a:noFill/>
        </p:spPr>
      </p:pic>
      <p:pic>
        <p:nvPicPr>
          <p:cNvPr id="4110" name="Picture 14" descr="Flag of the United States.svg"/>
          <p:cNvPicPr>
            <a:picLocks noChangeAspect="1" noChangeArrowheads="1"/>
          </p:cNvPicPr>
          <p:nvPr/>
        </p:nvPicPr>
        <p:blipFill>
          <a:blip r:embed="rId7" cstate="print"/>
          <a:srcRect/>
          <a:stretch>
            <a:fillRect/>
          </a:stretch>
        </p:blipFill>
        <p:spPr bwMode="auto">
          <a:xfrm>
            <a:off x="7643834" y="0"/>
            <a:ext cx="1357322" cy="714356"/>
          </a:xfrm>
          <a:prstGeom prst="rect">
            <a:avLst/>
          </a:prstGeom>
          <a:noFill/>
        </p:spPr>
      </p:pic>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Содержимое 2"/>
          <p:cNvSpPr>
            <a:spLocks noGrp="1"/>
          </p:cNvSpPr>
          <p:nvPr>
            <p:ph idx="1"/>
          </p:nvPr>
        </p:nvSpPr>
        <p:spPr>
          <a:xfrm>
            <a:off x="142844" y="1285860"/>
            <a:ext cx="4286280" cy="5357850"/>
          </a:xfrm>
        </p:spPr>
        <p:txBody>
          <a:bodyPr>
            <a:normAutofit/>
          </a:bodyPr>
          <a:lstStyle/>
          <a:p>
            <a:pPr>
              <a:buNone/>
            </a:pPr>
            <a:r>
              <a:rPr lang="ru-RU" dirty="0" smtClean="0"/>
              <a:t>   </a:t>
            </a:r>
            <a:r>
              <a:rPr lang="de-DE" dirty="0" smtClean="0"/>
              <a:t>Einsteins Hauptwerk, die Relativitätstheorie, machte ihn 1905 weltberühmt. Auch zur Quantenphysik leistete er wesentliche Beiträge. „Für seine Verdienste in der  theoretischen Physik, besonders für seine Entdeckung des Gesetzes des photoelektrischen Effekts“, erhielt er den Nobelpreis. </a:t>
            </a:r>
          </a:p>
        </p:txBody>
      </p:sp>
      <p:sp>
        <p:nvSpPr>
          <p:cNvPr id="2" name="Заголовок 1"/>
          <p:cNvSpPr>
            <a:spLocks noGrp="1"/>
          </p:cNvSpPr>
          <p:nvPr>
            <p:ph type="title"/>
          </p:nvPr>
        </p:nvSpPr>
        <p:spPr>
          <a:xfrm>
            <a:off x="0" y="0"/>
            <a:ext cx="8229600" cy="928670"/>
          </a:xfrm>
        </p:spPr>
        <p:txBody>
          <a:bodyPr/>
          <a:lstStyle/>
          <a:p>
            <a:r>
              <a:rPr lang="de-DE" sz="4400" dirty="0" smtClean="0">
                <a:solidFill>
                  <a:schemeClr val="tx1"/>
                </a:solidFill>
              </a:rPr>
              <a:t>Albert Einstein</a:t>
            </a:r>
            <a:endParaRPr lang="ru-RU" dirty="0"/>
          </a:p>
        </p:txBody>
      </p:sp>
      <p:sp>
        <p:nvSpPr>
          <p:cNvPr id="4098" name="AutoShape 2"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698" name="Picture 2" descr="http://img.pandawhale.com/uhfEJG-albert-einstein-on-sifting-the-LPYU.jpeg"/>
          <p:cNvPicPr>
            <a:picLocks noChangeAspect="1" noChangeArrowheads="1"/>
          </p:cNvPicPr>
          <p:nvPr/>
        </p:nvPicPr>
        <p:blipFill>
          <a:blip r:embed="rId3" cstate="print"/>
          <a:srcRect/>
          <a:stretch>
            <a:fillRect/>
          </a:stretch>
        </p:blipFill>
        <p:spPr bwMode="auto">
          <a:xfrm>
            <a:off x="4786314" y="1714488"/>
            <a:ext cx="4117401" cy="3571900"/>
          </a:xfrm>
          <a:prstGeom prst="rect">
            <a:avLst/>
          </a:prstGeom>
          <a:noFill/>
        </p:spPr>
      </p:pic>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pic>
        <p:nvPicPr>
          <p:cNvPr id="6" name="Picture 6" descr="http://www.askmitsos.gr/wp-content/uploads/2015/05/A047.jpg"/>
          <p:cNvPicPr>
            <a:picLocks noChangeAspect="1" noChangeArrowheads="1"/>
          </p:cNvPicPr>
          <p:nvPr/>
        </p:nvPicPr>
        <p:blipFill>
          <a:blip r:embed="rId3" cstate="print"/>
          <a:srcRect/>
          <a:stretch>
            <a:fillRect/>
          </a:stretch>
        </p:blipFill>
        <p:spPr bwMode="auto">
          <a:xfrm>
            <a:off x="714348" y="2071678"/>
            <a:ext cx="7888705" cy="4144652"/>
          </a:xfrm>
          <a:prstGeom prst="rect">
            <a:avLst/>
          </a:prstGeom>
          <a:noFill/>
        </p:spPr>
      </p:pic>
      <p:sp>
        <p:nvSpPr>
          <p:cNvPr id="3" name="Содержимое 2"/>
          <p:cNvSpPr>
            <a:spLocks noGrp="1"/>
          </p:cNvSpPr>
          <p:nvPr>
            <p:ph idx="1"/>
          </p:nvPr>
        </p:nvSpPr>
        <p:spPr>
          <a:xfrm>
            <a:off x="0" y="0"/>
            <a:ext cx="9144000" cy="2000240"/>
          </a:xfrm>
        </p:spPr>
        <p:txBody>
          <a:bodyPr>
            <a:noAutofit/>
          </a:bodyPr>
          <a:lstStyle/>
          <a:p>
            <a:endParaRPr lang="ru-RU" sz="2000" dirty="0" smtClean="0"/>
          </a:p>
          <a:p>
            <a:pPr>
              <a:buNone/>
            </a:pPr>
            <a:r>
              <a:rPr lang="ru-RU" sz="3200" dirty="0" smtClean="0"/>
              <a:t> </a:t>
            </a:r>
            <a:r>
              <a:rPr lang="de-DE" sz="3200" dirty="0" smtClean="0"/>
              <a:t>Anfang des 20. Jahrhunderts behauptete er:</a:t>
            </a:r>
            <a:endParaRPr lang="ru-RU" sz="3200" dirty="0" smtClean="0"/>
          </a:p>
          <a:p>
            <a:pPr>
              <a:buNone/>
            </a:pPr>
            <a:r>
              <a:rPr lang="ru-RU" sz="3200" i="1" dirty="0" smtClean="0">
                <a:effectLst>
                  <a:outerShdw blurRad="38100" dist="38100" dir="2700000" algn="tl">
                    <a:srgbClr val="000000">
                      <a:alpha val="43137"/>
                    </a:srgbClr>
                  </a:outerShdw>
                </a:effectLst>
              </a:rPr>
              <a:t>    « </a:t>
            </a:r>
            <a:r>
              <a:rPr lang="de-DE" sz="3200" i="1" dirty="0" smtClean="0">
                <a:effectLst>
                  <a:outerShdw blurRad="38100" dist="38100" dir="2700000" algn="tl">
                    <a:srgbClr val="000000">
                      <a:alpha val="43137"/>
                    </a:srgbClr>
                  </a:outerShdw>
                </a:effectLst>
              </a:rPr>
              <a:t>Nur die Informationen ‒ das sind  kein Wissen. Die Quelle des</a:t>
            </a:r>
            <a:r>
              <a:rPr lang="ru-RU" sz="3200" i="1" dirty="0" smtClean="0">
                <a:effectLst>
                  <a:outerShdw blurRad="38100" dist="38100" dir="2700000" algn="tl">
                    <a:srgbClr val="000000">
                      <a:alpha val="43137"/>
                    </a:srgbClr>
                  </a:outerShdw>
                </a:effectLst>
              </a:rPr>
              <a:t> </a:t>
            </a:r>
            <a:r>
              <a:rPr lang="de-DE" sz="3200" i="1" dirty="0" smtClean="0">
                <a:effectLst>
                  <a:outerShdw blurRad="38100" dist="38100" dir="2700000" algn="tl">
                    <a:srgbClr val="000000">
                      <a:alpha val="43137"/>
                    </a:srgbClr>
                  </a:outerShdw>
                </a:effectLst>
              </a:rPr>
              <a:t>Wissens ‒ ist die Erfahrung</a:t>
            </a:r>
            <a:r>
              <a:rPr lang="ru-RU" sz="3200" i="1" dirty="0" smtClean="0">
                <a:effectLst>
                  <a:outerShdw blurRad="38100" dist="38100" dir="2700000" algn="tl">
                    <a:srgbClr val="000000">
                      <a:alpha val="43137"/>
                    </a:srgbClr>
                  </a:outerShdw>
                </a:effectLst>
              </a:rPr>
              <a:t>».</a:t>
            </a:r>
          </a:p>
          <a:p>
            <a:endParaRPr lang="ru-RU" sz="2000" dirty="0" smtClean="0"/>
          </a:p>
          <a:p>
            <a:endParaRPr lang="ru-RU" sz="2000" dirty="0" smtClean="0"/>
          </a:p>
        </p:txBody>
      </p:sp>
      <p:sp>
        <p:nvSpPr>
          <p:cNvPr id="4098" name="AutoShape 2" descr="http://wpmedia.o.canada.com/2012/09/fotolia_35926421_subscription_monthly_xxl-e1347053489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25" y="0"/>
            <a:ext cx="9144025" cy="6858000"/>
          </a:xfrm>
          <a:prstGeom prst="rect">
            <a:avLst/>
          </a:prstGeom>
          <a:noFill/>
        </p:spPr>
      </p:pic>
      <p:sp>
        <p:nvSpPr>
          <p:cNvPr id="2" name="Объект 1"/>
          <p:cNvSpPr>
            <a:spLocks noGrp="1"/>
          </p:cNvSpPr>
          <p:nvPr>
            <p:ph idx="1"/>
          </p:nvPr>
        </p:nvSpPr>
        <p:spPr>
          <a:xfrm>
            <a:off x="642910" y="1357298"/>
            <a:ext cx="8001056" cy="1428760"/>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de-D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Was ist die Quelle des Wissens nach der  Meinung Einsteins?</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 xmlns:p14="http://schemas.microsoft.com/office/powerpoint/2010/main" val="1126589349"/>
      </p:ext>
    </p:extLst>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2" name="Объект 1"/>
          <p:cNvSpPr>
            <a:spLocks noGrp="1"/>
          </p:cNvSpPr>
          <p:nvPr>
            <p:ph idx="1"/>
          </p:nvPr>
        </p:nvSpPr>
        <p:spPr>
          <a:xfrm>
            <a:off x="457200" y="1524000"/>
            <a:ext cx="8229600" cy="1476372"/>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de-D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Was für eine physische Theorie machte Albert Einstein berühmt?</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816978632"/>
      </p:ext>
    </p:extLst>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25" y="0"/>
            <a:ext cx="9144025" cy="6858000"/>
          </a:xfrm>
          <a:prstGeom prst="rect">
            <a:avLst/>
          </a:prstGeom>
          <a:noFill/>
        </p:spPr>
      </p:pic>
      <p:sp>
        <p:nvSpPr>
          <p:cNvPr id="2" name="Содержимое 1"/>
          <p:cNvSpPr>
            <a:spLocks noGrp="1"/>
          </p:cNvSpPr>
          <p:nvPr>
            <p:ph idx="1"/>
          </p:nvPr>
        </p:nvSpPr>
        <p:spPr>
          <a:xfrm>
            <a:off x="0" y="714356"/>
            <a:ext cx="9144000" cy="5429288"/>
          </a:xfrm>
        </p:spPr>
        <p:txBody>
          <a:bodyPr>
            <a:normAutofit fontScale="92500" lnSpcReduction="10000"/>
          </a:bodyPr>
          <a:lstStyle/>
          <a:p>
            <a:pPr>
              <a:buNone/>
            </a:pPr>
            <a:r>
              <a:rPr lang="en-US" sz="2000" dirty="0" smtClean="0"/>
              <a:t>                       </a:t>
            </a:r>
            <a:r>
              <a:rPr lang="en-US" sz="2400" dirty="0" smtClean="0"/>
              <a:t>1 </a:t>
            </a:r>
            <a:r>
              <a:rPr lang="en-US" sz="2000" dirty="0" err="1" smtClean="0"/>
              <a:t>Reihe</a:t>
            </a:r>
            <a:r>
              <a:rPr lang="en-US" sz="2000" dirty="0" smtClean="0"/>
              <a:t>: </a:t>
            </a:r>
            <a:r>
              <a:rPr lang="en-US" sz="2000" dirty="0" err="1" smtClean="0"/>
              <a:t>Maklaschowa</a:t>
            </a:r>
            <a:r>
              <a:rPr lang="en-US" sz="2000" dirty="0" smtClean="0"/>
              <a:t> </a:t>
            </a:r>
            <a:r>
              <a:rPr lang="en-US" sz="2000" dirty="0" err="1" smtClean="0"/>
              <a:t>Dascha</a:t>
            </a:r>
            <a:r>
              <a:rPr lang="ru-RU" sz="2000" dirty="0" smtClean="0"/>
              <a:t>,</a:t>
            </a:r>
            <a:r>
              <a:rPr lang="en-US" sz="2000" dirty="0" smtClean="0"/>
              <a:t> </a:t>
            </a:r>
            <a:r>
              <a:rPr lang="en-US" sz="2000" dirty="0" err="1" smtClean="0"/>
              <a:t>Rasumnow</a:t>
            </a:r>
            <a:r>
              <a:rPr lang="en-US" sz="2000" dirty="0" smtClean="0"/>
              <a:t> </a:t>
            </a:r>
            <a:r>
              <a:rPr lang="en-US" sz="2000" dirty="0" err="1" smtClean="0"/>
              <a:t>Danya</a:t>
            </a:r>
            <a:r>
              <a:rPr lang="en-US" sz="2000" dirty="0" smtClean="0"/>
              <a:t>.</a:t>
            </a:r>
          </a:p>
          <a:p>
            <a:pPr>
              <a:buNone/>
            </a:pPr>
            <a:r>
              <a:rPr lang="en-US" sz="2000" dirty="0" smtClean="0"/>
              <a:t>              2 </a:t>
            </a:r>
            <a:r>
              <a:rPr lang="en-US" sz="2000" dirty="0" err="1" smtClean="0"/>
              <a:t>Reihe</a:t>
            </a:r>
            <a:r>
              <a:rPr lang="de-DE" sz="2000" dirty="0" smtClean="0"/>
              <a:t>:</a:t>
            </a:r>
            <a:r>
              <a:rPr lang="en-US" sz="2000" dirty="0" smtClean="0"/>
              <a:t> </a:t>
            </a:r>
            <a:r>
              <a:rPr lang="en-US" sz="2000" dirty="0" err="1" smtClean="0"/>
              <a:t>Dyachenko</a:t>
            </a:r>
            <a:r>
              <a:rPr lang="en-US" sz="2000" dirty="0" smtClean="0"/>
              <a:t> Sonya</a:t>
            </a:r>
            <a:r>
              <a:rPr lang="ru-RU" sz="2000" dirty="0" smtClean="0"/>
              <a:t>,</a:t>
            </a:r>
            <a:r>
              <a:rPr lang="de-DE" sz="2000" dirty="0" smtClean="0"/>
              <a:t> </a:t>
            </a:r>
            <a:r>
              <a:rPr lang="en-US" sz="2000" dirty="0" err="1" smtClean="0"/>
              <a:t>Swetaylo</a:t>
            </a:r>
            <a:r>
              <a:rPr lang="en-US" sz="2000" dirty="0" smtClean="0"/>
              <a:t> </a:t>
            </a:r>
            <a:r>
              <a:rPr lang="en-US" sz="2000" dirty="0" err="1" smtClean="0"/>
              <a:t>Alexey</a:t>
            </a:r>
            <a:r>
              <a:rPr lang="ru-RU" sz="2000" dirty="0" smtClean="0"/>
              <a:t>,</a:t>
            </a:r>
            <a:r>
              <a:rPr lang="de-DE" sz="2000" dirty="0" smtClean="0"/>
              <a:t> </a:t>
            </a:r>
            <a:r>
              <a:rPr lang="en-US" sz="2000" dirty="0" err="1" smtClean="0"/>
              <a:t>Typa</a:t>
            </a:r>
            <a:r>
              <a:rPr lang="en-US" sz="2000" dirty="0" smtClean="0"/>
              <a:t> </a:t>
            </a:r>
            <a:r>
              <a:rPr lang="en-US" sz="2000" dirty="0" err="1" smtClean="0"/>
              <a:t>Danya</a:t>
            </a:r>
            <a:r>
              <a:rPr lang="ru-RU" sz="2000" dirty="0" smtClean="0"/>
              <a:t>,</a:t>
            </a:r>
            <a:r>
              <a:rPr lang="en-US" sz="2000" dirty="0" err="1" smtClean="0"/>
              <a:t>Sawina</a:t>
            </a:r>
            <a:r>
              <a:rPr lang="en-US" sz="2000" dirty="0" smtClean="0"/>
              <a:t>                                                                                                         .                                         </a:t>
            </a:r>
            <a:r>
              <a:rPr lang="en-US" sz="2000" dirty="0" err="1" smtClean="0"/>
              <a:t>Xeniya</a:t>
            </a:r>
            <a:r>
              <a:rPr lang="ru-RU" sz="2000" dirty="0" smtClean="0"/>
              <a:t>,</a:t>
            </a:r>
            <a:r>
              <a:rPr lang="de-DE" sz="2000" dirty="0" smtClean="0"/>
              <a:t> </a:t>
            </a:r>
            <a:r>
              <a:rPr lang="en-US" sz="2000" dirty="0" err="1" smtClean="0"/>
              <a:t>Sychow</a:t>
            </a:r>
            <a:r>
              <a:rPr lang="en-US" sz="2000" dirty="0" smtClean="0"/>
              <a:t> </a:t>
            </a:r>
            <a:r>
              <a:rPr lang="en-US" sz="2000" dirty="0" err="1" smtClean="0"/>
              <a:t>Vladik</a:t>
            </a:r>
            <a:r>
              <a:rPr lang="ru-RU" sz="2000" dirty="0" smtClean="0"/>
              <a:t>.</a:t>
            </a:r>
            <a:endParaRPr lang="en-US" sz="2000" dirty="0" smtClean="0"/>
          </a:p>
          <a:p>
            <a:pPr>
              <a:buNone/>
            </a:pPr>
            <a:r>
              <a:rPr lang="en-US" sz="2400" dirty="0" smtClean="0"/>
              <a:t>                                  </a:t>
            </a:r>
            <a:r>
              <a:rPr lang="ru-RU" sz="2400" dirty="0" smtClean="0"/>
              <a:t>(</a:t>
            </a:r>
            <a:r>
              <a:rPr lang="en-US" sz="2400" dirty="0" err="1" smtClean="0"/>
              <a:t>Moderatorin</a:t>
            </a:r>
            <a:r>
              <a:rPr lang="en-US" sz="2400" dirty="0" smtClean="0"/>
              <a:t> Ulanova </a:t>
            </a:r>
            <a:r>
              <a:rPr lang="en-US" sz="2400" dirty="0" err="1" smtClean="0"/>
              <a:t>Luba</a:t>
            </a:r>
            <a:r>
              <a:rPr lang="en-US" sz="2400" dirty="0" smtClean="0"/>
              <a:t>)</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r>
              <a:rPr lang="en-US" sz="2400" dirty="0" err="1" smtClean="0"/>
              <a:t>Moderatorin</a:t>
            </a:r>
            <a:r>
              <a:rPr lang="en-US" sz="2400" dirty="0" smtClean="0"/>
              <a:t> Ulanova </a:t>
            </a:r>
            <a:r>
              <a:rPr lang="en-US" sz="2400" dirty="0" err="1" smtClean="0"/>
              <a:t>Luba</a:t>
            </a:r>
            <a:endParaRPr lang="ru-RU" sz="2400" dirty="0"/>
          </a:p>
        </p:txBody>
      </p:sp>
      <p:sp>
        <p:nvSpPr>
          <p:cNvPr id="3" name="Заголовок 2"/>
          <p:cNvSpPr>
            <a:spLocks noGrp="1"/>
          </p:cNvSpPr>
          <p:nvPr>
            <p:ph type="title"/>
          </p:nvPr>
        </p:nvSpPr>
        <p:spPr>
          <a:xfrm>
            <a:off x="0" y="0"/>
            <a:ext cx="9144000" cy="1571612"/>
          </a:xfrm>
        </p:spPr>
        <p:txBody>
          <a:bodyPr>
            <a:normAutofit fontScale="90000"/>
          </a:bodyPr>
          <a:lstStyle/>
          <a:p>
            <a:r>
              <a:rPr lang="de-DE" sz="8800" dirty="0" smtClean="0"/>
              <a:t/>
            </a:r>
            <a:br>
              <a:rPr lang="de-DE" sz="8800" dirty="0" smtClean="0"/>
            </a:br>
            <a:r>
              <a:rPr lang="de-DE" sz="8800" dirty="0" smtClean="0"/>
              <a:t/>
            </a:r>
            <a:br>
              <a:rPr lang="de-DE" sz="8800" dirty="0" smtClean="0"/>
            </a:br>
            <a:r>
              <a:rPr lang="de-DE" sz="8800" dirty="0" smtClean="0"/>
              <a:t>  </a:t>
            </a:r>
            <a:r>
              <a:rPr lang="de-DE" sz="8800" dirty="0" smtClean="0"/>
              <a:t/>
            </a:r>
            <a:br>
              <a:rPr lang="de-DE" sz="8800" dirty="0" smtClean="0"/>
            </a:br>
            <a:r>
              <a:rPr lang="de-DE" sz="2700" dirty="0" smtClean="0"/>
              <a:t>An </a:t>
            </a:r>
            <a:r>
              <a:rPr lang="de-DE" sz="2700" dirty="0" smtClean="0"/>
              <a:t>der Slide-Show hat die Klasse 7a </a:t>
            </a:r>
            <a:r>
              <a:rPr sz="2700" smtClean="0"/>
              <a:t>unter der Leitung </a:t>
            </a:r>
            <a:br>
              <a:rPr sz="2700" smtClean="0"/>
            </a:br>
            <a:r>
              <a:rPr sz="2700" smtClean="0"/>
              <a:t>von der Deutschlehrerin L..K. Dombrovskaya  </a:t>
            </a:r>
            <a:r>
              <a:rPr lang="de-DE" sz="2700" smtClean="0"/>
              <a:t>gearbeitet</a:t>
            </a:r>
            <a:r>
              <a:rPr sz="2700" smtClean="0"/>
              <a:t> </a:t>
            </a:r>
            <a:r>
              <a:rPr lang="de-DE" sz="3600" dirty="0" smtClean="0"/>
              <a:t/>
            </a:r>
            <a:br>
              <a:rPr lang="de-DE" sz="3600" dirty="0" smtClean="0"/>
            </a:br>
            <a:r>
              <a:rPr lang="de-DE" sz="3600" dirty="0" smtClean="0"/>
              <a:t> </a:t>
            </a:r>
            <a:r>
              <a:rPr lang="ru-RU" sz="3600" dirty="0" smtClean="0"/>
              <a:t>  </a:t>
            </a:r>
            <a:r>
              <a:rPr lang="de-DE" sz="2000" dirty="0" smtClean="0"/>
              <a:t/>
            </a:r>
            <a:br>
              <a:rPr lang="de-DE" sz="2000" dirty="0" smtClean="0"/>
            </a:br>
            <a:r>
              <a:rPr lang="de-DE" sz="2000" dirty="0" smtClean="0"/>
              <a:t> </a:t>
            </a:r>
            <a:r>
              <a:rPr lang="ru-RU" sz="2000" dirty="0" smtClean="0"/>
              <a:t> </a:t>
            </a:r>
            <a:endParaRPr lang="ru-RU" sz="2000" dirty="0"/>
          </a:p>
        </p:txBody>
      </p:sp>
      <p:pic>
        <p:nvPicPr>
          <p:cNvPr id="5" name="Picture 2" descr="https://pp.vk.me/c630626/v630626432/208a6/0XvbOnWDFi4.jpg"/>
          <p:cNvPicPr>
            <a:picLocks noChangeAspect="1" noChangeArrowheads="1"/>
          </p:cNvPicPr>
          <p:nvPr/>
        </p:nvPicPr>
        <p:blipFill>
          <a:blip r:embed="rId3" cstate="print"/>
          <a:srcRect/>
          <a:stretch>
            <a:fillRect/>
          </a:stretch>
        </p:blipFill>
        <p:spPr bwMode="auto">
          <a:xfrm>
            <a:off x="1142976" y="2357430"/>
            <a:ext cx="6564885" cy="4286280"/>
          </a:xfrm>
          <a:prstGeom prst="rect">
            <a:avLst/>
          </a:prstGeom>
          <a:noFill/>
        </p:spPr>
      </p:pic>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0" y="0"/>
            <a:ext cx="9144025" cy="6858000"/>
          </a:xfrm>
          <a:prstGeom prst="rect">
            <a:avLst/>
          </a:prstGeom>
          <a:noFill/>
        </p:spPr>
      </p:pic>
      <p:sp>
        <p:nvSpPr>
          <p:cNvPr id="2" name="Содержимое 1"/>
          <p:cNvSpPr>
            <a:spLocks noGrp="1"/>
          </p:cNvSpPr>
          <p:nvPr>
            <p:ph idx="1"/>
          </p:nvPr>
        </p:nvSpPr>
        <p:spPr>
          <a:xfrm>
            <a:off x="214282" y="2000240"/>
            <a:ext cx="8929718" cy="4857760"/>
          </a:xfrm>
        </p:spPr>
        <p:txBody>
          <a:bodyPr>
            <a:normAutofit/>
          </a:bodyPr>
          <a:lstStyle/>
          <a:p>
            <a:pPr>
              <a:buNone/>
            </a:pPr>
            <a:r>
              <a:rPr lang="de-DE" sz="4000" dirty="0" smtClean="0"/>
              <a:t>Vielen Dank für Ihre Aufmerksamkeit!!!</a:t>
            </a:r>
            <a:endParaRPr lang="ru-RU" sz="4000" dirty="0"/>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302004" y="262325"/>
            <a:ext cx="8229600" cy="6372210"/>
          </a:xfrm>
        </p:spPr>
        <p:txBody>
          <a:bodyPr/>
          <a:lstStyle/>
          <a:p>
            <a:r>
              <a:rPr lang="en-US" dirty="0" smtClean="0"/>
              <a:t>In St-Petersburg </a:t>
            </a:r>
            <a:r>
              <a:rPr lang="en-US" dirty="0" err="1" smtClean="0"/>
              <a:t>gibt</a:t>
            </a:r>
            <a:r>
              <a:rPr lang="en-US" dirty="0" smtClean="0"/>
              <a:t> </a:t>
            </a:r>
            <a:r>
              <a:rPr lang="en-US" dirty="0" err="1" smtClean="0"/>
              <a:t>es</a:t>
            </a:r>
            <a:r>
              <a:rPr lang="en-US" dirty="0" smtClean="0"/>
              <a:t> das </a:t>
            </a:r>
            <a:r>
              <a:rPr lang="en-US" dirty="0" err="1" smtClean="0"/>
              <a:t>Mendelejew</a:t>
            </a:r>
            <a:r>
              <a:rPr lang="en-US" dirty="0"/>
              <a:t>-</a:t>
            </a:r>
            <a:r>
              <a:rPr lang="en-US" dirty="0" smtClean="0"/>
              <a:t> </a:t>
            </a:r>
            <a:r>
              <a:rPr lang="en-US" dirty="0" err="1" smtClean="0"/>
              <a:t>Denkmal</a:t>
            </a:r>
            <a:r>
              <a:rPr lang="en-US" dirty="0" smtClean="0"/>
              <a:t> </a:t>
            </a:r>
            <a:r>
              <a:rPr lang="en-US" dirty="0" err="1" smtClean="0"/>
              <a:t>im</a:t>
            </a:r>
            <a:r>
              <a:rPr lang="en-US" dirty="0" smtClean="0"/>
              <a:t> </a:t>
            </a:r>
            <a:r>
              <a:rPr lang="en-US" dirty="0" err="1" smtClean="0"/>
              <a:t>Moskowski</a:t>
            </a:r>
            <a:r>
              <a:rPr lang="en-US" dirty="0" smtClean="0"/>
              <a:t> </a:t>
            </a:r>
            <a:r>
              <a:rPr lang="en-US" dirty="0" err="1" smtClean="0"/>
              <a:t>Prospekt</a:t>
            </a:r>
            <a:r>
              <a:rPr lang="en-US" dirty="0"/>
              <a:t>.</a:t>
            </a:r>
            <a:endParaRPr lang="ru-RU"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019618"/>
            <a:ext cx="4427514" cy="4178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618349"/>
            <a:ext cx="3312368" cy="4981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5951726"/>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1614486"/>
          </a:xfrm>
        </p:spPr>
        <p:style>
          <a:lnRef idx="2">
            <a:schemeClr val="dk1"/>
          </a:lnRef>
          <a:fillRef idx="1">
            <a:schemeClr val="lt1"/>
          </a:fillRef>
          <a:effectRef idx="0">
            <a:schemeClr val="dk1"/>
          </a:effectRef>
          <a:fontRef idx="minor">
            <a:schemeClr val="dk1"/>
          </a:fontRef>
        </p:style>
        <p:txBody>
          <a:bodyPr>
            <a:normAutofit/>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 erfand das Periodensystem der chemischen Elemente?</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880843645"/>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197167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Auf welchem Gebiet der Wissenschaft arbeitete der große russische Gelehrte </a:t>
            </a:r>
            <a:r>
              <a:rPr lang="de-DE"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Mendelejew</a:t>
            </a:r>
            <a:r>
              <a:rPr lang="de-DE"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562800139"/>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sp>
        <p:nvSpPr>
          <p:cNvPr id="3" name="Объект 2"/>
          <p:cNvSpPr>
            <a:spLocks noGrp="1"/>
          </p:cNvSpPr>
          <p:nvPr>
            <p:ph idx="1"/>
          </p:nvPr>
        </p:nvSpPr>
        <p:spPr>
          <a:xfrm>
            <a:off x="457200" y="1600201"/>
            <a:ext cx="8229600" cy="1757362"/>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Warum wurde hier das </a:t>
            </a:r>
            <a:r>
              <a:rPr lang="de-DE"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Mendelejew</a:t>
            </a: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-Denkmal gesetzt?</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Управляющая кнопка: далее 4">
            <a:hlinkClick r:id="rId3" action="ppaction://hlinksldjump" highlightClick="1"/>
          </p:cNvPr>
          <p:cNvSpPr/>
          <p:nvPr/>
        </p:nvSpPr>
        <p:spPr>
          <a:xfrm>
            <a:off x="0" y="6215058"/>
            <a:ext cx="785818" cy="642942"/>
          </a:xfrm>
          <a:prstGeom prst="actionButtonForwardNex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88084306"/>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vignette2.wikia.nocookie.net/lunar-eclipse/images/d/d5/1331999669_3.jpg/revision/latest?cb=20150315074225&amp;path-prefix=ru"/>
          <p:cNvPicPr>
            <a:picLocks noChangeAspect="1" noChangeArrowheads="1"/>
          </p:cNvPicPr>
          <p:nvPr/>
        </p:nvPicPr>
        <p:blipFill>
          <a:blip r:embed="rId2" cstate="print"/>
          <a:srcRect/>
          <a:stretch>
            <a:fillRect/>
          </a:stretch>
        </p:blipFill>
        <p:spPr bwMode="auto">
          <a:xfrm>
            <a:off x="-1" y="0"/>
            <a:ext cx="9144025" cy="6858000"/>
          </a:xfrm>
          <a:prstGeom prst="rect">
            <a:avLst/>
          </a:prstGeom>
          <a:noFill/>
        </p:spPr>
      </p:pic>
      <p:pic>
        <p:nvPicPr>
          <p:cNvPr id="7" name="Picture 16" descr="http://school10-kor.at.ua/For_news/132_1190026-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dirty="0" smtClean="0"/>
              <a:t>Max Planck</a:t>
            </a:r>
            <a:endParaRPr lang="ru-RU" dirty="0"/>
          </a:p>
        </p:txBody>
      </p:sp>
      <p:sp>
        <p:nvSpPr>
          <p:cNvPr id="3" name="Содержимое 2"/>
          <p:cNvSpPr>
            <a:spLocks noGrp="1"/>
          </p:cNvSpPr>
          <p:nvPr>
            <p:ph idx="1"/>
          </p:nvPr>
        </p:nvSpPr>
        <p:spPr>
          <a:xfrm>
            <a:off x="3491880" y="1412776"/>
            <a:ext cx="5652120" cy="5256584"/>
          </a:xfrm>
        </p:spPr>
        <p:txBody>
          <a:bodyPr>
            <a:normAutofit fontScale="92500" lnSpcReduction="20000"/>
          </a:bodyPr>
          <a:lstStyle/>
          <a:p>
            <a:r>
              <a:rPr lang="en-US" sz="2800" b="1" dirty="0" smtClean="0"/>
              <a:t>Max Planck </a:t>
            </a:r>
            <a:r>
              <a:rPr lang="en-US" sz="2800" dirty="0" smtClean="0"/>
              <a:t>(23. April ??? –</a:t>
            </a:r>
          </a:p>
          <a:p>
            <a:pPr marL="0" indent="0">
              <a:buNone/>
            </a:pPr>
            <a:r>
              <a:rPr lang="en-US" sz="2800" dirty="0" smtClean="0"/>
              <a:t> 4. Oktober 1947). </a:t>
            </a:r>
          </a:p>
          <a:p>
            <a:pPr>
              <a:buNone/>
            </a:pPr>
            <a:r>
              <a:rPr lang="en-US" sz="2800" dirty="0" smtClean="0"/>
              <a:t>Max Planck w</a:t>
            </a:r>
            <a:r>
              <a:rPr lang="de-DE" sz="2800" dirty="0" err="1" smtClean="0"/>
              <a:t>urde</a:t>
            </a:r>
            <a:r>
              <a:rPr lang="en-US" sz="2800" dirty="0" smtClean="0"/>
              <a:t> in Kiel </a:t>
            </a:r>
            <a:r>
              <a:rPr lang="en-US" sz="2800" dirty="0" err="1" smtClean="0"/>
              <a:t>geboren</a:t>
            </a:r>
            <a:r>
              <a:rPr lang="en-US" sz="2800" dirty="0" smtClean="0"/>
              <a:t>. </a:t>
            </a:r>
            <a:r>
              <a:rPr lang="en-US" sz="2800" dirty="0" err="1" smtClean="0"/>
              <a:t>Er</a:t>
            </a:r>
            <a:r>
              <a:rPr lang="en-US" sz="2800" dirty="0" smtClean="0"/>
              <a:t> war </a:t>
            </a:r>
            <a:r>
              <a:rPr lang="en-US" sz="2800" dirty="0" err="1" smtClean="0"/>
              <a:t>ein</a:t>
            </a:r>
            <a:r>
              <a:rPr lang="en-US" sz="2800" dirty="0" smtClean="0"/>
              <a:t> </a:t>
            </a:r>
            <a:r>
              <a:rPr lang="en-US" sz="2800" dirty="0" err="1" smtClean="0"/>
              <a:t>deutscher</a:t>
            </a:r>
            <a:r>
              <a:rPr lang="en-US" sz="2800" dirty="0" smtClean="0"/>
              <a:t> </a:t>
            </a:r>
            <a:r>
              <a:rPr lang="en-US" sz="2800" dirty="0" err="1" smtClean="0"/>
              <a:t>Physiker</a:t>
            </a:r>
            <a:r>
              <a:rPr lang="en-US" sz="2800" dirty="0"/>
              <a:t> </a:t>
            </a:r>
            <a:r>
              <a:rPr lang="en-US" sz="2800" dirty="0" smtClean="0"/>
              <a:t>– </a:t>
            </a:r>
            <a:r>
              <a:rPr lang="en-US" sz="2800" dirty="0" err="1" smtClean="0"/>
              <a:t>Theoretiker</a:t>
            </a:r>
            <a:r>
              <a:rPr lang="en-US" sz="2800" dirty="0" smtClean="0"/>
              <a:t>.</a:t>
            </a:r>
          </a:p>
          <a:p>
            <a:pPr>
              <a:buNone/>
            </a:pPr>
            <a:r>
              <a:rPr lang="en-US" sz="2800" dirty="0" smtClean="0"/>
              <a:t> Planck </a:t>
            </a:r>
            <a:r>
              <a:rPr lang="en-US" sz="2800" dirty="0" err="1" smtClean="0"/>
              <a:t>ist</a:t>
            </a:r>
            <a:r>
              <a:rPr lang="en-US" sz="2800" dirty="0" smtClean="0"/>
              <a:t> der </a:t>
            </a:r>
            <a:r>
              <a:rPr lang="en-US" sz="2800" dirty="0" err="1" smtClean="0"/>
              <a:t>Begründer</a:t>
            </a:r>
            <a:r>
              <a:rPr lang="en-US" sz="2800" dirty="0" smtClean="0"/>
              <a:t> der </a:t>
            </a:r>
            <a:r>
              <a:rPr lang="en-US" sz="2800" dirty="0" err="1" smtClean="0"/>
              <a:t>Quantenphysik</a:t>
            </a:r>
            <a:r>
              <a:rPr lang="en-US" sz="2800" dirty="0" smtClean="0"/>
              <a:t>.</a:t>
            </a:r>
          </a:p>
          <a:p>
            <a:pPr>
              <a:buNone/>
            </a:pPr>
            <a:r>
              <a:rPr lang="en-US" sz="2800" dirty="0" smtClean="0"/>
              <a:t> </a:t>
            </a:r>
            <a:r>
              <a:rPr lang="en-US" sz="2800" dirty="0" err="1" smtClean="0"/>
              <a:t>Er</a:t>
            </a:r>
            <a:r>
              <a:rPr lang="en-US" sz="2800" dirty="0" smtClean="0"/>
              <a:t> hat </a:t>
            </a:r>
            <a:r>
              <a:rPr lang="en-US" sz="2800" dirty="0" err="1" smtClean="0"/>
              <a:t>auch</a:t>
            </a:r>
            <a:r>
              <a:rPr lang="en-US" sz="2800" dirty="0" smtClean="0"/>
              <a:t> die </a:t>
            </a:r>
            <a:r>
              <a:rPr lang="en-US" sz="2800" dirty="0" err="1" smtClean="0"/>
              <a:t>zweite</a:t>
            </a:r>
            <a:r>
              <a:rPr lang="en-US" sz="2800" dirty="0" smtClean="0"/>
              <a:t> </a:t>
            </a:r>
            <a:r>
              <a:rPr lang="en-US" sz="2800" dirty="0" err="1" smtClean="0"/>
              <a:t>Grundlage</a:t>
            </a:r>
            <a:r>
              <a:rPr lang="en-US" sz="2800" dirty="0" smtClean="0"/>
              <a:t> der </a:t>
            </a:r>
            <a:r>
              <a:rPr lang="en-US" sz="2800" dirty="0" err="1" smtClean="0"/>
              <a:t>Thermodynamik</a:t>
            </a:r>
            <a:r>
              <a:rPr lang="en-US" sz="2800" dirty="0" smtClean="0"/>
              <a:t> </a:t>
            </a:r>
            <a:r>
              <a:rPr lang="en-US" sz="2800" dirty="0" err="1" smtClean="0"/>
              <a:t>entdeckt</a:t>
            </a:r>
            <a:r>
              <a:rPr lang="en-US" sz="2800" dirty="0" smtClean="0"/>
              <a:t>.</a:t>
            </a:r>
          </a:p>
          <a:p>
            <a:pPr>
              <a:buNone/>
            </a:pPr>
            <a:r>
              <a:rPr lang="en-US" sz="2800" dirty="0" smtClean="0"/>
              <a:t> </a:t>
            </a:r>
            <a:r>
              <a:rPr lang="en-US" sz="2800" dirty="0" err="1" smtClean="0"/>
              <a:t>Bis</a:t>
            </a:r>
            <a:r>
              <a:rPr lang="en-US" sz="2800" dirty="0" smtClean="0"/>
              <a:t> 1894 war Planck das </a:t>
            </a:r>
            <a:r>
              <a:rPr lang="en-US" sz="2800" dirty="0" err="1" smtClean="0"/>
              <a:t>Mitglied</a:t>
            </a:r>
            <a:r>
              <a:rPr lang="en-US" sz="2800" dirty="0" smtClean="0"/>
              <a:t> der </a:t>
            </a:r>
            <a:r>
              <a:rPr lang="en-US" sz="2800" dirty="0" err="1" smtClean="0"/>
              <a:t>preussischen</a:t>
            </a:r>
            <a:r>
              <a:rPr lang="en-US" sz="2800" dirty="0" smtClean="0"/>
              <a:t> </a:t>
            </a:r>
            <a:r>
              <a:rPr lang="en-US" sz="2800" dirty="0" err="1" smtClean="0"/>
              <a:t>Akademie</a:t>
            </a:r>
            <a:r>
              <a:rPr lang="en-US" sz="2800" dirty="0" smtClean="0"/>
              <a:t> der </a:t>
            </a:r>
            <a:r>
              <a:rPr lang="en-US" sz="2800" dirty="0" err="1" smtClean="0"/>
              <a:t>Wissenschaften</a:t>
            </a:r>
            <a:r>
              <a:rPr lang="en-US" sz="2800" dirty="0" smtClean="0"/>
              <a:t>. Und 1918 </a:t>
            </a:r>
            <a:r>
              <a:rPr lang="en-US" sz="2800" dirty="0" err="1" smtClean="0"/>
              <a:t>wurde</a:t>
            </a:r>
            <a:r>
              <a:rPr lang="en-US" sz="2800" dirty="0" smtClean="0"/>
              <a:t> </a:t>
            </a:r>
            <a:r>
              <a:rPr lang="en-US" sz="2800" dirty="0" err="1"/>
              <a:t>i</a:t>
            </a:r>
            <a:r>
              <a:rPr lang="en-US" sz="2800" dirty="0" err="1" smtClean="0"/>
              <a:t>hm</a:t>
            </a:r>
            <a:r>
              <a:rPr lang="en-US" sz="2800" dirty="0" smtClean="0"/>
              <a:t> der </a:t>
            </a:r>
            <a:r>
              <a:rPr lang="en-US" sz="2800" dirty="0" err="1" smtClean="0"/>
              <a:t>Nobelpreis</a:t>
            </a:r>
            <a:r>
              <a:rPr lang="en-US" sz="2800" dirty="0" smtClean="0"/>
              <a:t> in </a:t>
            </a:r>
            <a:r>
              <a:rPr lang="en-US" sz="2800" dirty="0" err="1" smtClean="0"/>
              <a:t>Physik</a:t>
            </a:r>
            <a:r>
              <a:rPr lang="en-US" sz="2800" dirty="0" smtClean="0"/>
              <a:t> </a:t>
            </a:r>
            <a:r>
              <a:rPr lang="en-US" sz="2800" dirty="0" err="1" smtClean="0"/>
              <a:t>verliehen</a:t>
            </a:r>
            <a:r>
              <a:rPr lang="en-US" sz="2800" dirty="0" smtClean="0"/>
              <a:t>. </a:t>
            </a:r>
            <a:endParaRPr lang="ru-RU" sz="2800" dirty="0" smtClean="0"/>
          </a:p>
          <a:p>
            <a:pPr>
              <a:buNone/>
            </a:pPr>
            <a:endParaRPr lang="ru-RU" sz="2800" dirty="0"/>
          </a:p>
        </p:txBody>
      </p:sp>
      <p:pic>
        <p:nvPicPr>
          <p:cNvPr id="5" name="Picture 2"/>
          <p:cNvPicPr>
            <a:picLocks noChangeAspect="1" noChangeArrowheads="1"/>
          </p:cNvPicPr>
          <p:nvPr/>
        </p:nvPicPr>
        <p:blipFill>
          <a:blip r:embed="rId4" cstate="print"/>
          <a:srcRect/>
          <a:stretch>
            <a:fillRect/>
          </a:stretch>
        </p:blipFill>
        <p:spPr bwMode="auto">
          <a:xfrm>
            <a:off x="428596" y="1571612"/>
            <a:ext cx="2717294" cy="3816424"/>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411</TotalTime>
  <Words>716</Words>
  <Application>Microsoft Office PowerPoint</Application>
  <PresentationFormat>Экран (4:3)</PresentationFormat>
  <Paragraphs>95</Paragraphs>
  <Slides>48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Бумажная</vt:lpstr>
      <vt:lpstr>ENTDECKEN UND ERFINDEN </vt:lpstr>
      <vt:lpstr>Inhalt</vt:lpstr>
      <vt:lpstr>Mendelejew  Dmitry Iwanovitsch  1834-1907</vt:lpstr>
      <vt:lpstr>Слайд 4</vt:lpstr>
      <vt:lpstr>Слайд 5</vt:lpstr>
      <vt:lpstr>Слайд 6</vt:lpstr>
      <vt:lpstr>Слайд 7</vt:lpstr>
      <vt:lpstr>Слайд 8</vt:lpstr>
      <vt:lpstr>Max Planck</vt:lpstr>
      <vt:lpstr>Слайд 10</vt:lpstr>
      <vt:lpstr>Слайд 11</vt:lpstr>
      <vt:lpstr>Sergey Lebedev</vt:lpstr>
      <vt:lpstr>S.A.Lebedev</vt:lpstr>
      <vt:lpstr>Слайд 14</vt:lpstr>
      <vt:lpstr>Слайд 15</vt:lpstr>
      <vt:lpstr>.Otto Fritz Meyerhof (1884-1951).</vt:lpstr>
      <vt:lpstr>Слайд 17</vt:lpstr>
      <vt:lpstr>Слайд 18</vt:lpstr>
      <vt:lpstr>Слайд 19</vt:lpstr>
      <vt:lpstr>Слайд 20</vt:lpstr>
      <vt:lpstr>Слайд 21</vt:lpstr>
      <vt:lpstr>Wilhelm Röntgen</vt:lpstr>
      <vt:lpstr>Слайд 23</vt:lpstr>
      <vt:lpstr>Слайд 24</vt:lpstr>
      <vt:lpstr>Слайд 25</vt:lpstr>
      <vt:lpstr>Слайд 26</vt:lpstr>
      <vt:lpstr>Michail Wassiljewitsch Lomonossow</vt:lpstr>
      <vt:lpstr>Das Lomonossow - Denkmal in der Heimat</vt:lpstr>
      <vt:lpstr>Das Arbeitszimmer des Wissenschaftlers</vt:lpstr>
      <vt:lpstr>Die Staatliche Lomonossow- Universität in Moskau</vt:lpstr>
      <vt:lpstr>Das Grab Lomonossows im Alexander– Newski  Kloster</vt:lpstr>
      <vt:lpstr>Слайд 32</vt:lpstr>
      <vt:lpstr>Слайд 33</vt:lpstr>
      <vt:lpstr>Слайд 34</vt:lpstr>
      <vt:lpstr>Alexander Mozhaysky</vt:lpstr>
      <vt:lpstr>Alexander Mozhaysky 1825-1890 Geboren in Vyborg, in Russland </vt:lpstr>
      <vt:lpstr>Слайд 37</vt:lpstr>
      <vt:lpstr>Слайд 38</vt:lpstr>
      <vt:lpstr>Слайд 39</vt:lpstr>
      <vt:lpstr>Слайд 40</vt:lpstr>
      <vt:lpstr>Albert Einstein </vt:lpstr>
      <vt:lpstr>Слайд 42</vt:lpstr>
      <vt:lpstr>Albert Einstein</vt:lpstr>
      <vt:lpstr>Слайд 44</vt:lpstr>
      <vt:lpstr>Слайд 45</vt:lpstr>
      <vt:lpstr>Слайд 46</vt:lpstr>
      <vt:lpstr>     An der Slide-Show hat die Klasse 7a unter der Leitung  von der Deutschlehrerin L..K. Dombrovskaya  gearbeitet        </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Dmitrij Ivanovitsch Mendelev</dc:title>
  <dc:creator>Иван</dc:creator>
  <cp:lastModifiedBy>Krylova_E_G</cp:lastModifiedBy>
  <cp:revision>45</cp:revision>
  <dcterms:created xsi:type="dcterms:W3CDTF">2016-03-03T17:26:41Z</dcterms:created>
  <dcterms:modified xsi:type="dcterms:W3CDTF">2017-09-29T12:38:45Z</dcterms:modified>
</cp:coreProperties>
</file>