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5" r:id="rId8"/>
    <p:sldId id="260" r:id="rId9"/>
    <p:sldId id="266" r:id="rId10"/>
    <p:sldId id="261" r:id="rId11"/>
    <p:sldId id="26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38E0B-AE79-4BC5-AC91-617172630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1948" y="2215937"/>
            <a:ext cx="7111069" cy="1886279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ПЕДАГОГ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Старовойтова Людмила Ивановна </a:t>
            </a:r>
            <a:b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Theater und Filmkunst</a:t>
            </a:r>
            <a:b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театра и кино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4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Белгородд\Белгород\белгородчина\100-0022_img.jpg">
            <a:extLst>
              <a:ext uri="{FF2B5EF4-FFF2-40B4-BE49-F238E27FC236}">
                <a16:creationId xmlns:a16="http://schemas.microsoft.com/office/drawing/2014/main" id="{A1BB38E4-DD55-EE54-CB92-78EBC25E5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609600"/>
            <a:ext cx="2438400" cy="182880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32EC25F-F306-25DA-3FF2-7896393AAD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3223894" y="609600"/>
            <a:ext cx="269784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L:\11 класс\театр\4782598434.jpg">
            <a:extLst>
              <a:ext uri="{FF2B5EF4-FFF2-40B4-BE49-F238E27FC236}">
                <a16:creationId xmlns:a16="http://schemas.microsoft.com/office/drawing/2014/main" id="{4C80A822-DDB4-6484-468D-1BA505A33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1430" y="609599"/>
            <a:ext cx="2526952" cy="1828799"/>
          </a:xfrm>
          <a:prstGeom prst="rect">
            <a:avLst/>
          </a:prstGeom>
          <a:noFill/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608410C7-A7A5-49C0-8132-14ED2B938CBD}"/>
              </a:ext>
            </a:extLst>
          </p:cNvPr>
          <p:cNvSpPr txBox="1">
            <a:spLocks/>
          </p:cNvSpPr>
          <p:nvPr/>
        </p:nvSpPr>
        <p:spPr>
          <a:xfrm>
            <a:off x="761302" y="25992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de-DE" dirty="0"/>
              <a:t>       </a:t>
            </a:r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91EBE07-DA3F-E179-B9D0-AE9B55767A7F}"/>
              </a:ext>
            </a:extLst>
          </p:cNvPr>
          <p:cNvSpPr txBox="1">
            <a:spLocks/>
          </p:cNvSpPr>
          <p:nvPr/>
        </p:nvSpPr>
        <p:spPr>
          <a:xfrm>
            <a:off x="685801" y="2969703"/>
            <a:ext cx="10131425" cy="2821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de-DE" dirty="0"/>
              <a:t>       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041E5A-D301-6161-9FAE-FFB30E2CAF52}"/>
              </a:ext>
            </a:extLst>
          </p:cNvPr>
          <p:cNvSpPr txBox="1"/>
          <p:nvPr/>
        </p:nvSpPr>
        <p:spPr>
          <a:xfrm>
            <a:off x="1788575" y="3036025"/>
            <a:ext cx="60946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de-DE" sz="24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Geht</a:t>
            </a:r>
            <a:r>
              <a:rPr lang="ru-RU" sz="24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ihr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gern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ins Theater?</a:t>
            </a:r>
          </a:p>
          <a:p>
            <a:pPr>
              <a:spcBef>
                <a:spcPts val="0"/>
              </a:spcBef>
            </a:pPr>
            <a:r>
              <a:rPr lang="en-US" sz="2400" dirty="0" err="1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Welche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Theaterstücke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bevorzugt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ihr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sz="2400" dirty="0" err="1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es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schwer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Theaterkarten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für</a:t>
            </a:r>
            <a:r>
              <a:rPr lang="ru-RU" sz="24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gutes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Theaterstück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besorgen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erwartet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ihr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von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einem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Theaterstück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? Wie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soll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es sein?</a:t>
            </a:r>
          </a:p>
        </p:txBody>
      </p:sp>
    </p:spTree>
    <p:extLst>
      <p:ext uri="{BB962C8B-B14F-4D97-AF65-F5344CB8AC3E}">
        <p14:creationId xmlns:p14="http://schemas.microsoft.com/office/powerpoint/2010/main" val="340071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7A52AE-3E2D-7C96-080F-6AB31359F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Вам нравится ходить в театр? </a:t>
            </a:r>
            <a:endParaRPr lang="en-US" sz="2400" b="0" i="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спектакли вы предпочитаете? </a:t>
            </a:r>
            <a:endParaRPr lang="en-US" sz="2400" b="0" i="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ли получить билеты в театр на хорошую пьесу? </a:t>
            </a:r>
            <a:endParaRPr lang="en-US" sz="2400" b="0" i="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Чего вы ожидаете от спектакля? Как это должно быть?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48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CF4BF79-4622-5ABA-9012-3ED168B1F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395446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de-DE" sz="40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Danke für die Aufmerksamkeit!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93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F6AD4-B22D-DC03-7119-271288FFF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77A010-667D-F2D1-9FE0-6C0DA1D63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8"/>
            <a:ext cx="10131425" cy="4417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Geschichte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Theaterkunst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0BE414-A76D-EA66-E22C-80C63C459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697970"/>
            <a:ext cx="21145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FC82BB2-35E7-6FF5-D753-026794FC7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2722" y="697970"/>
            <a:ext cx="1938337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883BC66C-BCC9-0DF6-6747-D562A758D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3430" y="674157"/>
            <a:ext cx="19875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80E4F8DE-8DD1-9D05-12CF-5E2E9E18CA74}"/>
              </a:ext>
            </a:extLst>
          </p:cNvPr>
          <p:cNvSpPr txBox="1">
            <a:spLocks/>
          </p:cNvSpPr>
          <p:nvPr/>
        </p:nvSpPr>
        <p:spPr>
          <a:xfrm>
            <a:off x="685800" y="2660011"/>
            <a:ext cx="10131425" cy="441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5D0FCE-FABB-1668-2C8E-91597667776B}"/>
              </a:ext>
            </a:extLst>
          </p:cNvPr>
          <p:cNvSpPr txBox="1"/>
          <p:nvPr/>
        </p:nvSpPr>
        <p:spPr>
          <a:xfrm>
            <a:off x="685800" y="2689550"/>
            <a:ext cx="60946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welcher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Sprache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kommt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das Wort</a:t>
            </a:r>
            <a:r>
              <a:rPr lang="de-DE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„Theater“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 Wort “Theater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kommt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Griechischen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theatron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17F586-0948-24D8-2F8D-2A5C07006A0E}"/>
              </a:ext>
            </a:extLst>
          </p:cNvPr>
          <p:cNvSpPr txBox="1"/>
          <p:nvPr/>
        </p:nvSpPr>
        <p:spPr>
          <a:xfrm>
            <a:off x="685800" y="3581468"/>
            <a:ext cx="60946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wurden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ersten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Aufführungen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gegeben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ersten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Aufführungen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wurden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auf dem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Marktplatz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gegeben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D7A490-6EFD-8F5C-FB69-613B4A661585}"/>
              </a:ext>
            </a:extLst>
          </p:cNvPr>
          <p:cNvSpPr txBox="1"/>
          <p:nvPr/>
        </p:nvSpPr>
        <p:spPr>
          <a:xfrm>
            <a:off x="685800" y="4599995"/>
            <a:ext cx="60946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  hat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Theaterkunst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18.Jh.in Deutschland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entwickelt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Mittelalter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wurden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Deutschland an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vielen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Fürstenhöfen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Hoftheater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oder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Hofbühnen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gegründet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52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9066583-EB17-0D4B-950A-6D0F85E22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66" y="1202500"/>
            <a:ext cx="101314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театрального искусства</a:t>
            </a:r>
            <a:endParaRPr lang="en-US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какого языка происходит слово "театр"? Слово "театр" происходит от греческого “</a:t>
            </a:r>
            <a:r>
              <a:rPr lang="ru-RU" sz="20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theatron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20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Где были даны первые спектакли? Первые представления были даны на рыночной площади.</a:t>
            </a:r>
            <a:endParaRPr lang="en-US" sz="2000" b="0" i="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20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развивалось театральное искусство в 18.Jh.in Германия развивается? В средние века в Германии при многих княжеских дворах были основаны придворные театры</a:t>
            </a:r>
          </a:p>
          <a:p>
            <a:pPr marL="0" indent="0">
              <a:buNone/>
            </a:pP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1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102EAC8-8E3C-0447-9CFB-6699DF214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300" y="1546449"/>
            <a:ext cx="10131425" cy="877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 der Geschichte der Filmkunst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746770C-506A-5946-E515-A7CCC65F0533}"/>
              </a:ext>
            </a:extLst>
          </p:cNvPr>
          <p:cNvSpPr txBox="1">
            <a:spLocks/>
          </p:cNvSpPr>
          <p:nvPr/>
        </p:nvSpPr>
        <p:spPr>
          <a:xfrm>
            <a:off x="610300" y="2424419"/>
            <a:ext cx="10131425" cy="1459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e-DE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 Film ist auch eine Kunst, genau so wie die Literatur oder die </a:t>
            </a:r>
            <a:r>
              <a:rPr lang="de-DE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Malerei.Der</a:t>
            </a:r>
            <a:r>
              <a:rPr lang="de-DE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erste Film wurde 1895 in Paris von den Gebrüdern </a:t>
            </a:r>
            <a:r>
              <a:rPr lang="de-DE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Lumiers</a:t>
            </a:r>
            <a:r>
              <a:rPr lang="de-DE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aufgenommen und vorgeführt. Diese neue </a:t>
            </a:r>
            <a:r>
              <a:rPr lang="de-DE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Kunstart</a:t>
            </a:r>
            <a:r>
              <a:rPr lang="de-DE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verbreitete sich schnell in ganz Europa und warb mit jedem Tag immer mehr Anhänger.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ersten Filme waren schwarz-weiße Stummfilme und liefen höchstens   10-15 Minuten.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590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FE950C-F2DE-5953-CCD7-93E86ABA7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77" y="1001164"/>
            <a:ext cx="101314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киноискусства</a:t>
            </a:r>
            <a:endParaRPr lang="en-US" sz="2400" b="0" i="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Кино - это тоже искусство, точно так же, как литература или живопись.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фильм был снят и показан в Париже в 1895 году братьями Люмьер. Этот новый вид искусства быстро распространился по Европе и с каждым днем привлекал все больше и больше поклонников. Первые фильмы были черно-белыми немыми фильмами и длились не более 10-15 минут.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552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\Мои документы\С рабочего стола\slajd01.png">
            <a:extLst>
              <a:ext uri="{FF2B5EF4-FFF2-40B4-BE49-F238E27FC236}">
                <a16:creationId xmlns:a16="http://schemas.microsoft.com/office/drawing/2014/main" id="{786C4ADB-701E-A77D-5474-99084BA04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441170"/>
            <a:ext cx="9144000" cy="1793126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6FED17-BD03-340D-FE46-96B75FB9FA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452" y="570140"/>
            <a:ext cx="2143917" cy="153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05920B-2335-3E46-153B-5FD0BB0B0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9020" y="659071"/>
            <a:ext cx="22424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FA9D78-384C-598B-D7E9-E9B375AB0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1507" y="609600"/>
            <a:ext cx="224248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A8132DFD-F521-0AB2-9609-ED9B40541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59722">
            <a:off x="7669427" y="709877"/>
            <a:ext cx="1974037" cy="121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0D73E4-24A4-EA05-6F2C-B2BDC73B1A5E}"/>
              </a:ext>
            </a:extLst>
          </p:cNvPr>
          <p:cNvSpPr txBox="1"/>
          <p:nvPr/>
        </p:nvSpPr>
        <p:spPr>
          <a:xfrm>
            <a:off x="1260446" y="2520215"/>
            <a:ext cx="60946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 ersten Spielfilme waren verfilmte Romane und Erzählungen. In Russland wurden die ersten Filme ab 1908 produziert. Das Niveau der Filme stieg nach Ablauf einer gewissen Zeit.1913-1916 konnte sich das russische Publikum an den ersten im wirklichen Sinne des Wortes künstlerischen Filmen ergötzen. Die besten von ihnen sind , „Anna Karenina“, „Krieg und Frieden“. Damals zählte man in Russland etwa 30-40 Filmateliers und 4000 Kinos.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07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CB44FA-7DBC-BAFB-0733-0C7F50EB8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245" y="1118610"/>
            <a:ext cx="101314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 художественными фильмами были экранизированные романы и рассказы. В России первые фильмы были сняты с 1908 года. По прошествии определенного периода уровень кинопроизводства </a:t>
            </a:r>
            <a:r>
              <a:rPr lang="ru-RU" sz="20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повысился.В</a:t>
            </a:r>
            <a:r>
              <a:rPr lang="ru-RU" sz="20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1913-1916 годах российский зритель смог насладиться первыми художественными фильмами в реальном смысле этого слова. Лучшие из них - „Анна Каренина“, „Война и мир“. В то время в России насчитывалось около 30-40 киностудий и 4000 кинотеатров.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966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EA02B-9A68-9989-A7CE-0CE8BD544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Bertolt Brecht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1E64CE-D10F-BF7F-06A7-C384CDEF9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de-DE" sz="1800" dirty="0"/>
              <a:t>       </a:t>
            </a:r>
            <a:r>
              <a:rPr lang="de-DE" sz="1800" dirty="0">
                <a:solidFill>
                  <a:srgbClr val="FFFF00"/>
                </a:solidFill>
              </a:rPr>
              <a:t>Bertolt Brecht ist als Schriftsteller,   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de-DE" sz="1800" dirty="0">
                <a:solidFill>
                  <a:srgbClr val="FFFF00"/>
                </a:solidFill>
              </a:rPr>
              <a:t>             bekannt .   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de-DE" sz="1800" dirty="0">
                <a:solidFill>
                  <a:srgbClr val="FFFF00"/>
                </a:solidFill>
              </a:rPr>
              <a:t>       Er hat mit seiner Frau, der Schauspielerin Helene Weigel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de-DE" sz="1800" dirty="0">
                <a:solidFill>
                  <a:srgbClr val="FFFF00"/>
                </a:solidFill>
              </a:rPr>
              <a:t>             gegründet.                                                                                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de-DE" dirty="0">
                <a:solidFill>
                  <a:srgbClr val="FFFF00"/>
                </a:solidFill>
              </a:rPr>
              <a:t>  </a:t>
            </a:r>
            <a:r>
              <a:rPr lang="de-DE" sz="1800" dirty="0">
                <a:solidFill>
                  <a:srgbClr val="FFFF00"/>
                </a:solidFill>
              </a:rPr>
              <a:t>     Seine Inszenierungen wurde </a:t>
            </a:r>
            <a:r>
              <a:rPr lang="de-DE" sz="1800" dirty="0" err="1">
                <a:solidFill>
                  <a:srgbClr val="FFFF00"/>
                </a:solidFill>
              </a:rPr>
              <a:t>welt</a:t>
            </a:r>
            <a:endParaRPr lang="de-DE" dirty="0">
              <a:solidFill>
                <a:srgbClr val="FFFF00"/>
              </a:solidFill>
            </a:endParaRPr>
          </a:p>
          <a:p>
            <a:pPr marL="457200" indent="-457200">
              <a:lnSpc>
                <a:spcPct val="80000"/>
              </a:lnSpc>
              <a:buNone/>
            </a:pPr>
            <a:r>
              <a:rPr lang="de-DE" sz="1800" dirty="0">
                <a:solidFill>
                  <a:srgbClr val="FFFF00"/>
                </a:solidFill>
              </a:rPr>
              <a:t>       Im Spielplan stehen  viele 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de-DE" sz="1800" dirty="0">
                <a:solidFill>
                  <a:srgbClr val="FFFF00"/>
                </a:solidFill>
              </a:rPr>
              <a:t>             von Brecht . 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e-DE" dirty="0">
                <a:solidFill>
                  <a:srgbClr val="FFFF00"/>
                </a:solidFill>
              </a:rPr>
              <a:t>      </a:t>
            </a:r>
            <a:r>
              <a:rPr lang="de-DE" sz="1800" dirty="0">
                <a:solidFill>
                  <a:srgbClr val="FFFF00"/>
                </a:solidFill>
              </a:rPr>
              <a:t> Nach Brechts Tod setzten seine Schüler und Anhänger die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de-DE" sz="1800" dirty="0">
                <a:solidFill>
                  <a:srgbClr val="FFFF00"/>
                </a:solidFill>
              </a:rPr>
              <a:t>                                              fort.            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de-DE" dirty="0">
                <a:solidFill>
                  <a:srgbClr val="FFFF00"/>
                </a:solidFill>
              </a:rPr>
              <a:t>     </a:t>
            </a:r>
            <a:r>
              <a:rPr lang="de-DE" sz="1800" dirty="0">
                <a:solidFill>
                  <a:srgbClr val="FFFF00"/>
                </a:solidFill>
              </a:rPr>
              <a:t>  Unter der Leitung von Helene Weigel wurde das Theater zu einem</a:t>
            </a:r>
          </a:p>
          <a:p>
            <a:endParaRPr lang="ru-RU" dirty="0"/>
          </a:p>
        </p:txBody>
      </p:sp>
      <p:pic>
        <p:nvPicPr>
          <p:cNvPr id="4" name="Picture 6" descr="C:\Documents and Settings\Admin\Мои документы\С рабочего стола\2\220px-Bertolt-Brecht.jpg">
            <a:extLst>
              <a:ext uri="{FF2B5EF4-FFF2-40B4-BE49-F238E27FC236}">
                <a16:creationId xmlns:a16="http://schemas.microsoft.com/office/drawing/2014/main" id="{EF9451B2-8FB2-F0FC-ADBD-6C737ECA7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554" y="533400"/>
            <a:ext cx="1214446" cy="141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5" name="Picture 8" descr="C:\Documents and Settings\Admin\Мои документы\С рабочего стола\2\604149-bertolt-brecht-lieder-und-gedichte.jpg">
            <a:extLst>
              <a:ext uri="{FF2B5EF4-FFF2-40B4-BE49-F238E27FC236}">
                <a16:creationId xmlns:a16="http://schemas.microsoft.com/office/drawing/2014/main" id="{31FD2EDD-9066-CE06-F17D-86DD1EE6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1641" y="560378"/>
            <a:ext cx="1500198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2629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C239577-0B9F-9146-5E32-3B03AF27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Бертольт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Брехт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Бертольт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Брехт известен как писатель . Он основал компанию вместе со своей женой, актрисой Элен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Вайгель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 Его постановки стали мировыми В расписании игр много произведений Брехта . После смерти Брехта его ученики и последователи продолжили его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591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99</TotalTime>
  <Words>603</Words>
  <Application>Microsoft Office PowerPoint</Application>
  <PresentationFormat>Широкоэкранный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Небесная</vt:lpstr>
      <vt:lpstr>               ПЕДАГОГ: Старовойтова Людмила Ивановна  Theater und Filmkunst Искусство театра и кино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Bertolt Brecht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Учитель: Старовойтова Людмила Ивановна  Спектакль: Колобок</dc:title>
  <dc:creator>Павел Старовойтов</dc:creator>
  <cp:lastModifiedBy>Инна Кокурина</cp:lastModifiedBy>
  <cp:revision>21</cp:revision>
  <dcterms:created xsi:type="dcterms:W3CDTF">2018-05-07T19:28:02Z</dcterms:created>
  <dcterms:modified xsi:type="dcterms:W3CDTF">2023-01-09T11:45:24Z</dcterms:modified>
</cp:coreProperties>
</file>