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1" r:id="rId3"/>
    <p:sldId id="262" r:id="rId4"/>
    <p:sldId id="263" r:id="rId5"/>
    <p:sldId id="267" r:id="rId6"/>
    <p:sldId id="268" r:id="rId7"/>
    <p:sldId id="266" r:id="rId8"/>
    <p:sldId id="264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4CDE-300E-4210-A27C-F4AC69742B76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1C32-B634-418E-996A-418EC7F380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4CDE-300E-4210-A27C-F4AC69742B76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1C32-B634-418E-996A-418EC7F38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4CDE-300E-4210-A27C-F4AC69742B76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1C32-B634-418E-996A-418EC7F38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4CDE-300E-4210-A27C-F4AC69742B76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1C32-B634-418E-996A-418EC7F38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4CDE-300E-4210-A27C-F4AC69742B76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1C32-B634-418E-996A-418EC7F38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4CDE-300E-4210-A27C-F4AC69742B76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1C32-B634-418E-996A-418EC7F38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4CDE-300E-4210-A27C-F4AC69742B76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1C32-B634-418E-996A-418EC7F38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4CDE-300E-4210-A27C-F4AC69742B76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1C32-B634-418E-996A-418EC7F38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4CDE-300E-4210-A27C-F4AC69742B76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1C32-B634-418E-996A-418EC7F38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4CDE-300E-4210-A27C-F4AC69742B76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1C32-B634-418E-996A-418EC7F380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4CDE-300E-4210-A27C-F4AC69742B76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1C32-B634-418E-996A-418EC7F380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1274CDE-300E-4210-A27C-F4AC69742B76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8091C32-B634-418E-996A-418EC7F38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utezitate.com/zitat/11783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764705"/>
            <a:ext cx="4462263" cy="1152127"/>
          </a:xfrm>
        </p:spPr>
        <p:txBody>
          <a:bodyPr>
            <a:normAutofit fontScale="90000"/>
          </a:bodyPr>
          <a:lstStyle/>
          <a:p>
            <a:r>
              <a:rPr lang="de-DE" sz="4000" dirty="0">
                <a:solidFill>
                  <a:srgbClr val="FF0000"/>
                </a:solidFill>
              </a:rPr>
              <a:t>Alexander </a:t>
            </a:r>
            <a:r>
              <a:rPr lang="de-DE" sz="4000" dirty="0" err="1">
                <a:solidFill>
                  <a:srgbClr val="FF0000"/>
                </a:solidFill>
              </a:rPr>
              <a:t>Newski</a:t>
            </a:r>
            <a:r>
              <a:rPr lang="de-DE" sz="4000" dirty="0">
                <a:solidFill>
                  <a:srgbClr val="FF0000"/>
                </a:solidFill>
              </a:rPr>
              <a:t> </a:t>
            </a:r>
            <a:r>
              <a:rPr lang="de-DE" dirty="0"/>
              <a:t>–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2276872"/>
            <a:ext cx="3312368" cy="1368152"/>
          </a:xfrm>
        </p:spPr>
        <p:txBody>
          <a:bodyPr>
            <a:normAutofit fontScale="70000" lnSpcReduction="20000"/>
          </a:bodyPr>
          <a:lstStyle/>
          <a:p>
            <a:r>
              <a:rPr lang="de-DE" sz="3600" b="1" dirty="0">
                <a:solidFill>
                  <a:schemeClr val="tx1">
                    <a:lumMod val="85000"/>
                  </a:schemeClr>
                </a:solidFill>
              </a:rPr>
              <a:t>russischer Nationalheld </a:t>
            </a:r>
            <a:endParaRPr lang="de-DE" sz="3600" b="1" dirty="0" smtClean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de-DE" sz="3600" b="1" dirty="0" smtClean="0">
                <a:solidFill>
                  <a:schemeClr val="tx1">
                    <a:lumMod val="85000"/>
                  </a:schemeClr>
                </a:solidFill>
              </a:rPr>
              <a:t>und </a:t>
            </a:r>
            <a:r>
              <a:rPr lang="de-DE" sz="3600" b="1" dirty="0">
                <a:solidFill>
                  <a:schemeClr val="tx1">
                    <a:lumMod val="85000"/>
                  </a:schemeClr>
                </a:solidFill>
              </a:rPr>
              <a:t>Heiliger</a:t>
            </a:r>
            <a:r>
              <a:rPr lang="de-DE" sz="2400" dirty="0" smtClean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de-DE" sz="2400" dirty="0" smtClean="0">
                <a:solidFill>
                  <a:schemeClr val="tx1">
                    <a:lumMod val="85000"/>
                  </a:schemeClr>
                </a:solidFill>
              </a:rPr>
            </a:br>
            <a:endParaRPr lang="ru-RU" sz="24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5" name="Picture 4" descr="https://ds02.infourok.ru/uploads/ex/0f55/00005d74-64b74446/hello_html_m158306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6007"/>
            <a:ext cx="3120281" cy="612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335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zen_doc/1899873/pub_5ceed885f1195f00b041efb9_5cf28143c7bfb500aed9d420/scale_120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68" b="3868"/>
          <a:stretch>
            <a:fillRect/>
          </a:stretch>
        </p:blipFill>
        <p:spPr bwMode="auto">
          <a:xfrm>
            <a:off x="4788024" y="123294"/>
            <a:ext cx="3971383" cy="424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941168"/>
            <a:ext cx="5688632" cy="1512168"/>
          </a:xfrm>
        </p:spPr>
        <p:txBody>
          <a:bodyPr>
            <a:normAutofit fontScale="90000"/>
          </a:bodyPr>
          <a:lstStyle/>
          <a:p>
            <a:pPr algn="just"/>
            <a:r>
              <a:rPr lang="de-DE" sz="2000" b="0" dirty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/>
            </a:r>
            <a:br>
              <a:rPr lang="de-DE" sz="2000" b="0" dirty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</a:br>
            <a:r>
              <a:rPr lang="de-DE" sz="2200" dirty="0"/>
              <a:t>In dieser Schlacht vernichtete ein russisches Heer unter Führung des </a:t>
            </a:r>
            <a:r>
              <a:rPr lang="de-DE" sz="2200" dirty="0" err="1"/>
              <a:t>Nowgoroder</a:t>
            </a:r>
            <a:r>
              <a:rPr lang="de-DE" sz="2200" dirty="0"/>
              <a:t> Fürsten Alexander </a:t>
            </a:r>
            <a:r>
              <a:rPr lang="de-DE" sz="2200" dirty="0" err="1"/>
              <a:t>Newski</a:t>
            </a:r>
            <a:r>
              <a:rPr lang="de-DE" sz="2200" dirty="0"/>
              <a:t> eine Streitmacht des Deutschen Ordens</a:t>
            </a:r>
            <a:r>
              <a:rPr lang="de-DE" sz="20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476672"/>
            <a:ext cx="4392488" cy="1728192"/>
          </a:xfrm>
        </p:spPr>
        <p:txBody>
          <a:bodyPr>
            <a:noAutofit/>
          </a:bodyPr>
          <a:lstStyle/>
          <a:p>
            <a:pPr algn="just"/>
            <a:r>
              <a:rPr lang="de-DE" sz="2000" dirty="0" smtClean="0">
                <a:solidFill>
                  <a:schemeClr val="tx1">
                    <a:lumMod val="9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Die</a:t>
            </a:r>
            <a:r>
              <a:rPr lang="de-DE" sz="2000" dirty="0">
                <a:solidFill>
                  <a:schemeClr val="tx1">
                    <a:lumMod val="9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 Schlacht auf dem </a:t>
            </a:r>
            <a:r>
              <a:rPr lang="de-DE" sz="2000" dirty="0" err="1">
                <a:solidFill>
                  <a:schemeClr val="tx1">
                    <a:lumMod val="9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Peipussee</a:t>
            </a:r>
            <a:r>
              <a:rPr lang="de-DE" sz="2000" dirty="0">
                <a:solidFill>
                  <a:schemeClr val="tx1">
                    <a:lumMod val="9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, auch Schlacht auf dem Eis oder Eisschlacht genannt, fand am 5. April </a:t>
            </a:r>
            <a:r>
              <a:rPr lang="de-DE" sz="2000" dirty="0" smtClean="0">
                <a:solidFill>
                  <a:schemeClr val="tx1">
                    <a:lumMod val="9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1242</a:t>
            </a:r>
            <a:r>
              <a:rPr lang="de-DE" sz="2000" dirty="0">
                <a:solidFill>
                  <a:schemeClr val="tx1">
                    <a:lumMod val="9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 statt.</a:t>
            </a:r>
            <a:br>
              <a:rPr lang="de-DE" sz="2000" dirty="0">
                <a:solidFill>
                  <a:schemeClr val="tx1">
                    <a:lumMod val="9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6" name="Picture 2" descr="https://avatars.mds.yandex.net/get-zen_doc/30229/pub_5b21329d0edb7500a99066dd_5b2132ad3dceb762487a487e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403917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809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tihi.ru/pics/2019/12/24/6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230" y="764704"/>
            <a:ext cx="4164546" cy="5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terhluki.ru/wp-content/uploads/2020/09/pamyatnik-monument_knyazyu_aleksandru_nevskom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2729" y="260648"/>
            <a:ext cx="464451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hersones.org/uploads/posts/2018-03/1521366701_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984"/>
            <a:ext cx="2988721" cy="296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138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rutraveller.ru/icache/place/1/155/081/115581_890x5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336704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061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10.stc.all.kpcdn.net/share/i/12/10545564/wr-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680520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metrowalks.com/f2/spb/plan2/150921-11057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12976"/>
            <a:ext cx="5121288" cy="341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134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cs-msk-fd-4.ykt2.ru/media/upload/photo/2016/04/25/IMG_916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3"/>
            <a:ext cx="7416825" cy="470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259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northflower.ru/wp-content/uploads/2019/04/ploshad-alexandra0newskogo-news-nf-aprel-2019-m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6935143" cy="460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pbs.twimg.com/media/E2pI3QjXIAEzoy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52936"/>
            <a:ext cx="2664296" cy="379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672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olzam.ru/images/history/142/1/5/1.05.6_%D0%90%D0%BB%D0%B5%D0%BA%D1%81%D0%B0%D0%BD%D0%B4%D1%80%D0%BE-%D0%9D%D0%B5%D0%B2%D1%81%D0%BA%D0%B0%D1%8F_%D0%9B%D0%B0%D0%B2%D1%80%D0%B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56" r="5556"/>
          <a:stretch>
            <a:fillRect/>
          </a:stretch>
        </p:blipFill>
        <p:spPr bwMode="auto">
          <a:xfrm>
            <a:off x="395536" y="116632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800600"/>
            <a:ext cx="4392488" cy="566738"/>
          </a:xfrm>
        </p:spPr>
        <p:txBody>
          <a:bodyPr>
            <a:normAutofit/>
          </a:bodyPr>
          <a:lstStyle/>
          <a:p>
            <a:r>
              <a:rPr lang="de-DE" b="0" dirty="0"/>
              <a:t>Das Alexander-</a:t>
            </a:r>
            <a:r>
              <a:rPr lang="de-DE" b="0" dirty="0" err="1"/>
              <a:t>Newski</a:t>
            </a:r>
            <a:r>
              <a:rPr lang="de-DE" b="0" dirty="0"/>
              <a:t>-Kloster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5367338"/>
            <a:ext cx="4392488" cy="804862"/>
          </a:xfrm>
        </p:spPr>
        <p:txBody>
          <a:bodyPr>
            <a:normAutofit fontScale="92500"/>
          </a:bodyPr>
          <a:lstStyle/>
          <a:p>
            <a:r>
              <a:rPr lang="de-DE" dirty="0"/>
              <a:t>Das Kloster ist seit vielen Jahrhunderten eines der wichtigsten religiösen Zentren in Russland. </a:t>
            </a:r>
            <a:endParaRPr lang="ru-RU" dirty="0"/>
          </a:p>
        </p:txBody>
      </p:sp>
      <p:pic>
        <p:nvPicPr>
          <p:cNvPr id="11268" name="Picture 4" descr="https://rosuchebnik.ru/upload/medialibrary/c06/c06754b852064c00adff5e532b7940f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1048"/>
            <a:ext cx="399557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750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newkaliningrad.ru/upload/iblock/8c2/8c296559c231e3da30fd75463d35c5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73016"/>
            <a:ext cx="4577780" cy="305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pscshoot.ru/sites/default/files/321196f142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09" y="121846"/>
            <a:ext cx="3408379" cy="25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5509" y="3284984"/>
            <a:ext cx="384042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b="1" dirty="0" smtClean="0"/>
          </a:p>
          <a:p>
            <a:r>
              <a:rPr lang="de-DE" dirty="0" smtClean="0"/>
              <a:t>„</a:t>
            </a:r>
            <a:r>
              <a:rPr lang="de-DE" sz="2400" dirty="0" smtClean="0">
                <a:hlinkClick r:id="rId4"/>
              </a:rPr>
              <a:t>Wer mit dem Schwert zu uns kommt, wird durch das Schwert fallen</a:t>
            </a:r>
            <a:r>
              <a:rPr lang="de-DE" sz="2000" dirty="0" smtClean="0">
                <a:hlinkClick r:id="rId4"/>
              </a:rPr>
              <a:t>.</a:t>
            </a:r>
            <a:r>
              <a:rPr lang="de-DE" sz="2000" dirty="0" smtClean="0"/>
              <a:t>“ </a:t>
            </a:r>
          </a:p>
          <a:p>
            <a:endParaRPr lang="de-DE" b="1" dirty="0"/>
          </a:p>
          <a:p>
            <a:endParaRPr lang="de-DE" b="1" dirty="0" smtClean="0"/>
          </a:p>
          <a:p>
            <a:r>
              <a:rPr lang="de-DE" b="1" dirty="0" smtClean="0"/>
              <a:t>„</a:t>
            </a:r>
            <a:r>
              <a:rPr lang="de-DE" sz="2400" b="1" dirty="0" smtClean="0"/>
              <a:t>Gott </a:t>
            </a:r>
            <a:r>
              <a:rPr lang="de-DE" sz="2400" b="1" dirty="0"/>
              <a:t>ist nicht in Kraft, sondern in </a:t>
            </a:r>
            <a:r>
              <a:rPr lang="de-DE" sz="2400" b="1" dirty="0" smtClean="0"/>
              <a:t>Wahrheit.“</a:t>
            </a:r>
            <a:endParaRPr lang="ru-RU" sz="2400" dirty="0"/>
          </a:p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779912" y="332656"/>
            <a:ext cx="49378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Im Jahr 2021 wurde in Russland der 800. Geburtstag von Alexander </a:t>
            </a:r>
            <a:r>
              <a:rPr lang="de-DE" sz="2400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Newski</a:t>
            </a:r>
            <a:r>
              <a:rPr lang="de-DE" sz="2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gefeiert.</a:t>
            </a:r>
          </a:p>
          <a:p>
            <a:pPr algn="just"/>
            <a:r>
              <a:rPr lang="de-DE" sz="2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de-DE" sz="2400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de-DE" sz="2400" dirty="0" smtClean="0">
                <a:latin typeface="Bell MT" panose="02020503060305020303" pitchFamily="18" charset="0"/>
              </a:rPr>
              <a:t>Auch heute symbolisiert dieser Held  Stärke und Standhaftigkeit Russlands gegenüber Feinden.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61096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</TotalTime>
  <Words>65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Паркет</vt:lpstr>
      <vt:lpstr>Alexander Newski – </vt:lpstr>
      <vt:lpstr> In dieser Schlacht vernichtete ein russisches Heer unter Führung des Nowgoroder Fürsten Alexander Newski eine Streitmacht des Deutschen Ordens. </vt:lpstr>
      <vt:lpstr>Слайд 3</vt:lpstr>
      <vt:lpstr>Слайд 4</vt:lpstr>
      <vt:lpstr>Слайд 5</vt:lpstr>
      <vt:lpstr>Слайд 6</vt:lpstr>
      <vt:lpstr>Слайд 7</vt:lpstr>
      <vt:lpstr>Das Alexander-Newski-Kloster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Alexander Newski – </dc:title>
  <dc:creator>Светлана</dc:creator>
  <cp:lastModifiedBy>Yakovleva_S_P</cp:lastModifiedBy>
  <cp:revision>36</cp:revision>
  <dcterms:created xsi:type="dcterms:W3CDTF">2021-09-12T16:15:37Z</dcterms:created>
  <dcterms:modified xsi:type="dcterms:W3CDTF">2021-09-13T11:52:16Z</dcterms:modified>
</cp:coreProperties>
</file>