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101483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281325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75302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103898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366583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DACC7F-59FF-48CC-B48E-2B83793DE2D7}" type="datetimeFigureOut">
              <a:rPr lang="ru-RU" smtClean="0"/>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336930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DACC7F-59FF-48CC-B48E-2B83793DE2D7}" type="datetimeFigureOut">
              <a:rPr lang="ru-RU" smtClean="0"/>
              <a:t>21.12.2020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293873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DACC7F-59FF-48CC-B48E-2B83793DE2D7}" type="datetimeFigureOut">
              <a:rPr lang="ru-RU" smtClean="0"/>
              <a:t>21.12.2020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409031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DACC7F-59FF-48CC-B48E-2B83793DE2D7}" type="datetimeFigureOut">
              <a:rPr lang="ru-RU" smtClean="0"/>
              <a:t>21.12.2020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39018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DACC7F-59FF-48CC-B48E-2B83793DE2D7}" type="datetimeFigureOut">
              <a:rPr lang="ru-RU" smtClean="0"/>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287441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DACC7F-59FF-48CC-B48E-2B83793DE2D7}" type="datetimeFigureOut">
              <a:rPr lang="ru-RU" smtClean="0"/>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1E448-FB07-4CDB-90BB-DA7C7F963717}" type="slidenum">
              <a:rPr lang="ru-RU" smtClean="0"/>
              <a:t>‹#›</a:t>
            </a:fld>
            <a:endParaRPr lang="ru-RU"/>
          </a:p>
        </p:txBody>
      </p:sp>
    </p:spTree>
    <p:extLst>
      <p:ext uri="{BB962C8B-B14F-4D97-AF65-F5344CB8AC3E}">
        <p14:creationId xmlns:p14="http://schemas.microsoft.com/office/powerpoint/2010/main" val="41071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ACC7F-59FF-48CC-B48E-2B83793DE2D7}" type="datetimeFigureOut">
              <a:rPr lang="ru-RU" smtClean="0"/>
              <a:t>21.12.2020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1E448-FB07-4CDB-90BB-DA7C7F963717}" type="slidenum">
              <a:rPr lang="ru-RU" smtClean="0"/>
              <a:t>‹#›</a:t>
            </a:fld>
            <a:endParaRPr lang="ru-RU"/>
          </a:p>
        </p:txBody>
      </p:sp>
    </p:spTree>
    <p:extLst>
      <p:ext uri="{BB962C8B-B14F-4D97-AF65-F5344CB8AC3E}">
        <p14:creationId xmlns:p14="http://schemas.microsoft.com/office/powerpoint/2010/main" val="41733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80729"/>
            <a:ext cx="7772400" cy="1800199"/>
          </a:xfrm>
        </p:spPr>
        <p:txBody>
          <a:bodyPr>
            <a:normAutofit fontScale="90000"/>
          </a:bodyPr>
          <a:lstStyle/>
          <a:p>
            <a:r>
              <a:rPr lang="de-DE" smtClean="0">
                <a:solidFill>
                  <a:schemeClr val="accent2">
                    <a:lumMod val="75000"/>
                  </a:schemeClr>
                </a:solidFill>
              </a:rPr>
              <a:t>Tage des Militärruhms in Russland</a:t>
            </a:r>
            <a:r>
              <a:rPr lang="ru-RU" b="1" smtClean="0"/>
              <a:t/>
            </a:r>
            <a:br>
              <a:rPr lang="ru-RU" b="1" smtClean="0"/>
            </a:br>
            <a:endParaRPr lang="ru-RU" dirty="0"/>
          </a:p>
        </p:txBody>
      </p:sp>
      <p:sp>
        <p:nvSpPr>
          <p:cNvPr id="3" name="Подзаголовок 2"/>
          <p:cNvSpPr>
            <a:spLocks noGrp="1"/>
          </p:cNvSpPr>
          <p:nvPr>
            <p:ph type="subTitle" idx="1"/>
          </p:nvPr>
        </p:nvSpPr>
        <p:spPr>
          <a:xfrm>
            <a:off x="1371600" y="2420888"/>
            <a:ext cx="6728792" cy="2664296"/>
          </a:xfrm>
        </p:spPr>
        <p:txBody>
          <a:bodyPr>
            <a:normAutofit/>
          </a:bodyPr>
          <a:lstStyle/>
          <a:p>
            <a:pPr algn="just"/>
            <a:r>
              <a:rPr lang="de-DE" b="1" dirty="0" smtClean="0">
                <a:solidFill>
                  <a:srgbClr val="FF0000"/>
                </a:solidFill>
              </a:rPr>
              <a:t>24. Dezember - Tag der Eroberung der Festung Ismail </a:t>
            </a:r>
            <a:r>
              <a:rPr lang="de-DE" dirty="0" smtClean="0">
                <a:solidFill>
                  <a:srgbClr val="FF0000"/>
                </a:solidFill>
              </a:rPr>
              <a:t> </a:t>
            </a:r>
            <a:r>
              <a:rPr lang="de-DE" sz="2800" dirty="0" smtClean="0">
                <a:solidFill>
                  <a:schemeClr val="tx1"/>
                </a:solidFill>
              </a:rPr>
              <a:t>durch die russische Armee unter Führung von Alexander </a:t>
            </a:r>
            <a:r>
              <a:rPr lang="de-DE" sz="2800" dirty="0" err="1" smtClean="0">
                <a:solidFill>
                  <a:schemeClr val="tx1"/>
                </a:solidFill>
              </a:rPr>
              <a:t>Suworow</a:t>
            </a:r>
            <a:r>
              <a:rPr lang="de-DE" sz="2800" dirty="0" smtClean="0">
                <a:solidFill>
                  <a:schemeClr val="tx1"/>
                </a:solidFill>
              </a:rPr>
              <a:t> am 22. Dezember 1790</a:t>
            </a:r>
            <a:endParaRPr lang="ru-RU" sz="2800" dirty="0">
              <a:solidFill>
                <a:schemeClr val="tx1"/>
              </a:solidFill>
            </a:endParaRPr>
          </a:p>
        </p:txBody>
      </p:sp>
    </p:spTree>
    <p:extLst>
      <p:ext uri="{BB962C8B-B14F-4D97-AF65-F5344CB8AC3E}">
        <p14:creationId xmlns:p14="http://schemas.microsoft.com/office/powerpoint/2010/main" val="329873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a:solidFill>
                  <a:srgbClr val="FF0000"/>
                </a:solidFill>
              </a:rPr>
              <a:t>Alexander </a:t>
            </a:r>
            <a:r>
              <a:rPr lang="de-DE" dirty="0" err="1">
                <a:solidFill>
                  <a:srgbClr val="FF0000"/>
                </a:solidFill>
              </a:rPr>
              <a:t>Suworow</a:t>
            </a:r>
            <a:endParaRPr lang="ru-RU" dirty="0">
              <a:solidFill>
                <a:srgbClr val="FF0000"/>
              </a:solidFill>
            </a:endParaRPr>
          </a:p>
        </p:txBody>
      </p:sp>
      <p:sp>
        <p:nvSpPr>
          <p:cNvPr id="4" name="Текст 3"/>
          <p:cNvSpPr>
            <a:spLocks noGrp="1"/>
          </p:cNvSpPr>
          <p:nvPr>
            <p:ph type="body" sz="half" idx="2"/>
          </p:nvPr>
        </p:nvSpPr>
        <p:spPr>
          <a:xfrm>
            <a:off x="1619672" y="5373216"/>
            <a:ext cx="5760640" cy="804862"/>
          </a:xfrm>
        </p:spPr>
        <p:txBody>
          <a:bodyPr>
            <a:normAutofit fontScale="92500" lnSpcReduction="20000"/>
          </a:bodyPr>
          <a:lstStyle/>
          <a:p>
            <a:pPr algn="just"/>
            <a:r>
              <a:rPr lang="de-DE" sz="1800" dirty="0" smtClean="0"/>
              <a:t>gilt </a:t>
            </a:r>
            <a:r>
              <a:rPr lang="de-DE" sz="1800" dirty="0"/>
              <a:t>noch heute als einer der besten Strategen der Kriegsführung. Er verlor  keine einzige Schlacht </a:t>
            </a:r>
            <a:r>
              <a:rPr lang="de-DE" sz="1800" dirty="0" smtClean="0"/>
              <a:t>!</a:t>
            </a:r>
          </a:p>
          <a:p>
            <a:pPr algn="just"/>
            <a:r>
              <a:rPr lang="de-DE" sz="1800" dirty="0" smtClean="0"/>
              <a:t>(Er </a:t>
            </a:r>
            <a:r>
              <a:rPr lang="de-DE" sz="1800" dirty="0"/>
              <a:t>führte seine Truppen zu mehr als 60 </a:t>
            </a:r>
            <a:r>
              <a:rPr lang="de-DE" sz="1800" dirty="0" smtClean="0"/>
              <a:t>Siegen!) </a:t>
            </a:r>
            <a:endParaRPr lang="ru-RU" sz="1800" dirty="0"/>
          </a:p>
          <a:p>
            <a:endParaRPr lang="ru-RU" dirty="0"/>
          </a:p>
        </p:txBody>
      </p:sp>
      <p:pic>
        <p:nvPicPr>
          <p:cNvPr id="1030" name="Picture 6" descr="https://1.bp.blogspot.com/-SV2rSyNvmCc/Xd0BaYXC-eI/AAAAAAAACao/tm1x4RqleKMFnY4TODWMYBa_WWCHmGAHQCLcBGAsYHQ/s1600/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9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a:solidFill>
                  <a:srgbClr val="FF0000"/>
                </a:solidFill>
              </a:rPr>
              <a:t>die </a:t>
            </a:r>
            <a:r>
              <a:rPr lang="de-DE" dirty="0" smtClean="0">
                <a:solidFill>
                  <a:srgbClr val="FF0000"/>
                </a:solidFill>
              </a:rPr>
              <a:t>türkische Festung Ismail</a:t>
            </a:r>
            <a:endParaRPr lang="ru-RU" dirty="0">
              <a:solidFill>
                <a:srgbClr val="FF0000"/>
              </a:solidFill>
            </a:endParaRPr>
          </a:p>
        </p:txBody>
      </p:sp>
      <p:sp>
        <p:nvSpPr>
          <p:cNvPr id="4" name="Текст 3"/>
          <p:cNvSpPr>
            <a:spLocks noGrp="1"/>
          </p:cNvSpPr>
          <p:nvPr>
            <p:ph type="body" sz="half" idx="2"/>
          </p:nvPr>
        </p:nvSpPr>
        <p:spPr/>
        <p:txBody>
          <a:bodyPr>
            <a:noAutofit/>
          </a:bodyPr>
          <a:lstStyle/>
          <a:p>
            <a:pPr algn="just"/>
            <a:r>
              <a:rPr lang="de-DE" sz="2000" dirty="0">
                <a:latin typeface="Times New Roman" panose="02020603050405020304" pitchFamily="18" charset="0"/>
                <a:cs typeface="Times New Roman" panose="02020603050405020304" pitchFamily="18" charset="0"/>
              </a:rPr>
              <a:t>In der Zeit des Russisch-Türkischen Krieges </a:t>
            </a:r>
            <a:r>
              <a:rPr lang="ru-RU" sz="2000" dirty="0"/>
              <a:t>(1787—1791) </a:t>
            </a:r>
            <a:r>
              <a:rPr lang="de-DE" sz="2000" dirty="0" smtClean="0">
                <a:latin typeface="Times New Roman" panose="02020603050405020304" pitchFamily="18" charset="0"/>
                <a:cs typeface="Times New Roman" panose="02020603050405020304" pitchFamily="18" charset="0"/>
              </a:rPr>
              <a:t>war </a:t>
            </a:r>
            <a:r>
              <a:rPr lang="de-DE" sz="2000" dirty="0">
                <a:latin typeface="Times New Roman" panose="02020603050405020304" pitchFamily="18" charset="0"/>
                <a:cs typeface="Times New Roman" panose="02020603050405020304" pitchFamily="18" charset="0"/>
              </a:rPr>
              <a:t>die Festung </a:t>
            </a:r>
            <a:r>
              <a:rPr lang="de-DE" sz="2000" dirty="0" smtClean="0">
                <a:latin typeface="Times New Roman" panose="02020603050405020304" pitchFamily="18" charset="0"/>
                <a:cs typeface="Times New Roman" panose="02020603050405020304" pitchFamily="18" charset="0"/>
              </a:rPr>
              <a:t>Ismail </a:t>
            </a:r>
            <a:r>
              <a:rPr lang="de-DE" sz="2000" dirty="0">
                <a:latin typeface="Times New Roman" panose="02020603050405020304" pitchFamily="18" charset="0"/>
                <a:cs typeface="Times New Roman" panose="02020603050405020304" pitchFamily="18" charset="0"/>
              </a:rPr>
              <a:t>an der Donau uneinnehmbar und galt als zentraler strategischer Ausgangspunkt.</a:t>
            </a:r>
            <a:endParaRPr lang="ru-RU" sz="2000" dirty="0">
              <a:latin typeface="Times New Roman" panose="02020603050405020304" pitchFamily="18" charset="0"/>
              <a:cs typeface="Times New Roman" panose="02020603050405020304" pitchFamily="18" charset="0"/>
            </a:endParaRPr>
          </a:p>
        </p:txBody>
      </p:sp>
      <p:pic>
        <p:nvPicPr>
          <p:cNvPr id="2050" name="Picture 2" descr="https://dumskaya.net/pics/b9/picturepicture25178_39968.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600" r="56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pPr marL="0" indent="0" algn="just">
              <a:buNone/>
            </a:pPr>
            <a:r>
              <a:rPr lang="de-DE" dirty="0"/>
              <a:t>„</a:t>
            </a:r>
            <a:r>
              <a:rPr lang="de-DE" sz="2400" dirty="0">
                <a:solidFill>
                  <a:schemeClr val="accent1">
                    <a:lumMod val="75000"/>
                  </a:schemeClr>
                </a:solidFill>
                <a:latin typeface="Berlin Sans FB Demi" panose="020E0802020502020306" pitchFamily="34" charset="0"/>
              </a:rPr>
              <a:t>Ich gebe euch 24 Stunden Bedenkzeit, in der ich euch die Freiheit gewähre. Der erste Schuss bedeutet Gefangenschaft. Der Angriff – Tod</a:t>
            </a:r>
            <a:r>
              <a:rPr lang="de-DE" dirty="0"/>
              <a:t>.“</a:t>
            </a:r>
            <a:endParaRPr lang="ru-RU" dirty="0"/>
          </a:p>
        </p:txBody>
      </p:sp>
      <p:sp>
        <p:nvSpPr>
          <p:cNvPr id="4" name="Объект 3"/>
          <p:cNvSpPr>
            <a:spLocks noGrp="1"/>
          </p:cNvSpPr>
          <p:nvPr>
            <p:ph sz="half" idx="2"/>
          </p:nvPr>
        </p:nvSpPr>
        <p:spPr/>
        <p:txBody>
          <a:bodyPr/>
          <a:lstStyle/>
          <a:p>
            <a:pPr marL="0" indent="0" algn="just">
              <a:buNone/>
            </a:pPr>
            <a:r>
              <a:rPr lang="de-DE" dirty="0"/>
              <a:t>„</a:t>
            </a:r>
            <a:r>
              <a:rPr lang="de-DE" sz="2400" b="1" dirty="0">
                <a:latin typeface="Times New Roman" panose="02020603050405020304" pitchFamily="18" charset="0"/>
                <a:cs typeface="Times New Roman" panose="02020603050405020304" pitchFamily="18" charset="0"/>
              </a:rPr>
              <a:t>Es ist wahrscheinlicher, dass die Donau rückwärts fließt und die Sonne auf die Erde fällt, als dass </a:t>
            </a:r>
            <a:r>
              <a:rPr lang="de-DE" sz="2400" b="1" dirty="0" smtClean="0">
                <a:latin typeface="Times New Roman" panose="02020603050405020304" pitchFamily="18" charset="0"/>
                <a:cs typeface="Times New Roman" panose="02020603050405020304" pitchFamily="18" charset="0"/>
              </a:rPr>
              <a:t>Ismail </a:t>
            </a:r>
            <a:r>
              <a:rPr lang="de-DE" sz="2400" b="1" dirty="0">
                <a:latin typeface="Times New Roman" panose="02020603050405020304" pitchFamily="18" charset="0"/>
                <a:cs typeface="Times New Roman" panose="02020603050405020304" pitchFamily="18" charset="0"/>
              </a:rPr>
              <a:t>sich ergibt</a:t>
            </a:r>
            <a:r>
              <a:rPr lang="de-DE" dirty="0"/>
              <a:t>.“</a:t>
            </a:r>
            <a:endParaRPr lang="ru-RU" dirty="0"/>
          </a:p>
          <a:p>
            <a:endParaRPr lang="ru-RU" dirty="0"/>
          </a:p>
        </p:txBody>
      </p:sp>
    </p:spTree>
    <p:extLst>
      <p:ext uri="{BB962C8B-B14F-4D97-AF65-F5344CB8AC3E}">
        <p14:creationId xmlns:p14="http://schemas.microsoft.com/office/powerpoint/2010/main" val="385334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c.pics.livejournal.com/vladimirtan/77915656/1914151/1914151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3"/>
            <a:ext cx="711594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8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ytimg.com/vi/0HnqCMD5Wo4/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409645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c.pics.livejournal.com/dergachev_va/58474394/426687/426687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140968"/>
            <a:ext cx="5148064" cy="347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78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sz="2700" dirty="0" smtClean="0"/>
              <a:t/>
            </a:r>
            <a:br>
              <a:rPr lang="de-DE" sz="2700" dirty="0" smtClean="0"/>
            </a:br>
            <a:r>
              <a:rPr lang="de-DE" sz="2700" dirty="0"/>
              <a:t/>
            </a:r>
            <a:br>
              <a:rPr lang="de-DE" sz="2700" dirty="0"/>
            </a:br>
            <a:r>
              <a:rPr lang="de-DE" sz="2700" dirty="0" smtClean="0"/>
              <a:t/>
            </a:r>
            <a:br>
              <a:rPr lang="de-DE" sz="2700" dirty="0" smtClean="0"/>
            </a:br>
            <a:r>
              <a:rPr lang="de-DE" sz="2700" dirty="0"/>
              <a:t/>
            </a:r>
            <a:br>
              <a:rPr lang="de-DE" sz="2700" dirty="0"/>
            </a:br>
            <a:r>
              <a:rPr lang="de-DE" sz="2700" dirty="0" smtClean="0"/>
              <a:t/>
            </a:r>
            <a:br>
              <a:rPr lang="de-DE" sz="2700" dirty="0" smtClean="0"/>
            </a:br>
            <a:r>
              <a:rPr lang="de-DE" sz="2700" dirty="0"/>
              <a:t/>
            </a:r>
            <a:br>
              <a:rPr lang="de-DE" sz="2700" dirty="0"/>
            </a:br>
            <a:r>
              <a:rPr lang="de-DE" sz="2700" dirty="0" smtClean="0"/>
              <a:t/>
            </a:r>
            <a:br>
              <a:rPr lang="de-DE" sz="2700" dirty="0" smtClean="0"/>
            </a:br>
            <a:r>
              <a:rPr lang="de-DE" sz="2700" dirty="0" smtClean="0"/>
              <a:t>Jahre </a:t>
            </a:r>
            <a:r>
              <a:rPr lang="de-DE" sz="2700" dirty="0"/>
              <a:t>später gestand </a:t>
            </a:r>
            <a:r>
              <a:rPr lang="de-DE" sz="2700" dirty="0" err="1"/>
              <a:t>Suworow</a:t>
            </a:r>
            <a:r>
              <a:rPr lang="de-DE" sz="2700" dirty="0"/>
              <a:t>, dass </a:t>
            </a:r>
            <a:r>
              <a:rPr lang="de-DE" sz="2700" dirty="0" smtClean="0"/>
              <a:t/>
            </a:r>
            <a:br>
              <a:rPr lang="de-DE" sz="2700" dirty="0" smtClean="0"/>
            </a:br>
            <a:r>
              <a:rPr lang="de-DE" sz="2700" dirty="0" smtClean="0"/>
              <a:t>„</a:t>
            </a:r>
            <a:r>
              <a:rPr lang="de-DE" sz="2700" dirty="0">
                <a:solidFill>
                  <a:schemeClr val="accent1">
                    <a:lumMod val="75000"/>
                  </a:schemeClr>
                </a:solidFill>
              </a:rPr>
              <a:t>man es nur einmal im Leben wagen könnte, eine solche Festung anzugreifen</a:t>
            </a:r>
            <a:r>
              <a:rPr lang="de-DE" sz="2700" dirty="0"/>
              <a:t>“.</a:t>
            </a:r>
            <a:r>
              <a:rPr lang="ru-RU" dirty="0"/>
              <a:t/>
            </a:r>
            <a:br>
              <a:rPr lang="ru-RU" dirty="0"/>
            </a:br>
            <a:r>
              <a:rPr lang="de-DE" dirty="0" smtClean="0"/>
              <a:t/>
            </a:r>
            <a:br>
              <a:rPr lang="de-DE" dirty="0" smtClean="0"/>
            </a:br>
            <a:r>
              <a:rPr lang="de-DE" dirty="0"/>
              <a:t/>
            </a:r>
            <a:br>
              <a:rPr lang="de-DE" dirty="0"/>
            </a:br>
            <a:r>
              <a:rPr lang="de-DE" sz="2700" dirty="0" smtClean="0">
                <a:latin typeface="Times New Roman" panose="02020603050405020304" pitchFamily="18" charset="0"/>
                <a:cs typeface="Times New Roman" panose="02020603050405020304" pitchFamily="18" charset="0"/>
              </a:rPr>
              <a:t>Der Fall der türkischen Festung Ismail an der Donau war entscheidend für den Sieg Russlands </a:t>
            </a:r>
            <a:r>
              <a:rPr lang="de-DE" sz="2700" dirty="0" smtClean="0">
                <a:latin typeface="Times New Roman" panose="02020603050405020304" pitchFamily="18" charset="0"/>
                <a:cs typeface="Times New Roman" panose="02020603050405020304" pitchFamily="18" charset="0"/>
              </a:rPr>
              <a:t/>
            </a:r>
            <a:br>
              <a:rPr lang="de-DE" sz="2700" dirty="0" smtClean="0">
                <a:latin typeface="Times New Roman" panose="02020603050405020304" pitchFamily="18" charset="0"/>
                <a:cs typeface="Times New Roman" panose="02020603050405020304" pitchFamily="18" charset="0"/>
              </a:rPr>
            </a:br>
            <a:r>
              <a:rPr lang="de-DE" sz="2700" dirty="0" smtClean="0">
                <a:latin typeface="Times New Roman" panose="02020603050405020304" pitchFamily="18" charset="0"/>
                <a:cs typeface="Times New Roman" panose="02020603050405020304" pitchFamily="18" charset="0"/>
              </a:rPr>
              <a:t>im </a:t>
            </a:r>
            <a:r>
              <a:rPr lang="de-DE" sz="2700" dirty="0" smtClean="0">
                <a:latin typeface="Times New Roman" panose="02020603050405020304" pitchFamily="18" charset="0"/>
                <a:cs typeface="Times New Roman" panose="02020603050405020304" pitchFamily="18" charset="0"/>
              </a:rPr>
              <a:t>Russisch-Türkischen Krieg</a:t>
            </a:r>
            <a:r>
              <a:rPr lang="de-DE" sz="3100" dirty="0" smtClean="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92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124</Words>
  <Application>Microsoft Office PowerPoint</Application>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Tage des Militärruhms in Russland </vt:lpstr>
      <vt:lpstr>Alexander Suworow</vt:lpstr>
      <vt:lpstr>die türkische Festung Ismail</vt:lpstr>
      <vt:lpstr>Презентация PowerPoint</vt:lpstr>
      <vt:lpstr>Презентация PowerPoint</vt:lpstr>
      <vt:lpstr>Презентация PowerPoint</vt:lpstr>
      <vt:lpstr>       Jahre später gestand Suworow, dass  „man es nur einmal im Leben wagen könnte, eine solche Festung anzugreifen“.   Der Fall der türkischen Festung Ismail an der Donau war entscheidend für den Sieg Russlands  im Russisch-Türkischen Krieg.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Tage des Militärruhms in Russland </dc:title>
  <dc:creator>Светлана</dc:creator>
  <cp:lastModifiedBy>Светлана</cp:lastModifiedBy>
  <cp:revision>11</cp:revision>
  <dcterms:created xsi:type="dcterms:W3CDTF">2020-12-20T13:14:56Z</dcterms:created>
  <dcterms:modified xsi:type="dcterms:W3CDTF">2020-12-21T18:32:34Z</dcterms:modified>
</cp:coreProperties>
</file>