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71" r:id="rId4"/>
    <p:sldId id="266" r:id="rId5"/>
    <p:sldId id="267" r:id="rId6"/>
    <p:sldId id="268" r:id="rId7"/>
    <p:sldId id="269" r:id="rId8"/>
    <p:sldId id="270" r:id="rId9"/>
    <p:sldId id="273" r:id="rId10"/>
    <p:sldId id="264" r:id="rId11"/>
    <p:sldId id="272"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7" d="100"/>
          <a:sy n="107" d="100"/>
        </p:scale>
        <p:origin x="-84" y="-25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296153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2443116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229527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293520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2794900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290112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3623730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488644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309795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4092132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43AAAEB-335A-405D-95F6-332928FEDB43}" type="datetimeFigureOut">
              <a:rPr lang="ru-RU" smtClean="0"/>
              <a:pPr/>
              <a:t>19.11.2020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1200899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3AAAEB-335A-405D-95F6-332928FEDB43}" type="datetimeFigureOut">
              <a:rPr lang="ru-RU" smtClean="0"/>
              <a:pPr/>
              <a:t>19.11.2020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E49CF-56DB-4492-8587-228874213899}" type="slidenum">
              <a:rPr lang="ru-RU" smtClean="0"/>
              <a:pPr/>
              <a:t>‹#›</a:t>
            </a:fld>
            <a:endParaRPr lang="ru-RU"/>
          </a:p>
        </p:txBody>
      </p:sp>
    </p:spTree>
    <p:extLst>
      <p:ext uri="{BB962C8B-B14F-4D97-AF65-F5344CB8AC3E}">
        <p14:creationId xmlns:p14="http://schemas.microsoft.com/office/powerpoint/2010/main" xmlns="" val="11523558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2132856"/>
            <a:ext cx="7772400" cy="1584176"/>
          </a:xfrm>
        </p:spPr>
        <p:txBody>
          <a:bodyPr>
            <a:noAutofit/>
          </a:bodyPr>
          <a:lstStyle/>
          <a:p>
            <a:r>
              <a:rPr lang="de-DE" sz="3600" dirty="0" smtClean="0">
                <a:solidFill>
                  <a:srgbClr val="FF0000"/>
                </a:solidFill>
              </a:rPr>
              <a:t>Die Straße des Lebens </a:t>
            </a:r>
            <a:br>
              <a:rPr lang="de-DE" sz="3600" dirty="0" smtClean="0">
                <a:solidFill>
                  <a:srgbClr val="FF0000"/>
                </a:solidFill>
              </a:rPr>
            </a:br>
            <a:r>
              <a:rPr lang="de-DE" sz="3600" dirty="0" smtClean="0">
                <a:latin typeface="Times New Roman" panose="02020603050405020304" pitchFamily="18" charset="0"/>
                <a:cs typeface="Times New Roman" panose="02020603050405020304" pitchFamily="18" charset="0"/>
              </a:rPr>
              <a:t>auf dem Ladogasee während der Blockade Leningrads im Zweiten Weltkrieg</a:t>
            </a:r>
            <a:br>
              <a:rPr lang="de-DE" sz="3600" dirty="0" smtClean="0">
                <a:latin typeface="Times New Roman" panose="02020603050405020304" pitchFamily="18" charset="0"/>
                <a:cs typeface="Times New Roman" panose="02020603050405020304" pitchFamily="18" charset="0"/>
              </a:rPr>
            </a:br>
            <a:endParaRPr lang="ru-RU" sz="3600"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p:txBody>
          <a:bodyPr/>
          <a:lstStyle/>
          <a:p>
            <a:r>
              <a:rPr lang="de-DE" dirty="0">
                <a:solidFill>
                  <a:schemeClr val="bg2">
                    <a:lumMod val="50000"/>
                  </a:schemeClr>
                </a:solidFill>
              </a:rPr>
              <a:t>offiziell: „Militärische Autostraße Nummer 101“</a:t>
            </a:r>
            <a:endParaRPr lang="ru-RU" dirty="0">
              <a:solidFill>
                <a:schemeClr val="bg2">
                  <a:lumMod val="50000"/>
                </a:schemeClr>
              </a:solidFill>
            </a:endParaRPr>
          </a:p>
        </p:txBody>
      </p:sp>
      <p:pic>
        <p:nvPicPr>
          <p:cNvPr id="3074" name="Picture 2" descr="https://img3.goodfon.ru/original/2560x1600/2/da/gaz-mm-polutorka-sovetskiy.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404664"/>
            <a:ext cx="2189043" cy="1368152"/>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https://leningradpobeda.ru/sites/default/files/2018-11/%D0%94%D0%BE%D1%80%D0%BE%D0%B3%D0%B0%20%D0%96%D0%B8%D0%B7%D0%BD%D0%B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0152" y="5013176"/>
            <a:ext cx="3096344" cy="17005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1345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i2.wp.com/st03.kakprosto.ru/images/article/2018/4/3/284013_5ac33ac80a4f15ac33ac80a52b.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9552" y="202578"/>
            <a:ext cx="3722214" cy="2578350"/>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https://phototass4.cdnvideo.ru/width/1020_b9261fa1/tass/m2/uploads/i/20161122/4381569.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9992" y="1124744"/>
            <a:ext cx="4490280"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1032" name="Picture 8" descr="http://i.mycdn.me/i?r=AzEPZsRbOZEKgBhR0XGMT1RkP87Ko4d3BAoP2XtbFtoYqaaKTM5SRkZCeTgDn6uOyic"/>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79512" y="4005064"/>
            <a:ext cx="5015880" cy="26255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9105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xmlns="" val="1517019243"/>
              </p:ext>
            </p:extLst>
          </p:nvPr>
        </p:nvGraphicFramePr>
        <p:xfrm>
          <a:off x="539552" y="908720"/>
          <a:ext cx="8208912" cy="2160240"/>
        </p:xfrm>
        <a:graphic>
          <a:graphicData uri="http://schemas.openxmlformats.org/drawingml/2006/table">
            <a:tbl>
              <a:tblPr firstRow="1" firstCol="1" bandRow="1">
                <a:tableStyleId>{5C22544A-7EE6-4342-B048-85BDC9FD1C3A}</a:tableStyleId>
              </a:tblPr>
              <a:tblGrid>
                <a:gridCol w="4809262"/>
                <a:gridCol w="3399650"/>
              </a:tblGrid>
              <a:tr h="2160240">
                <a:tc>
                  <a:txBody>
                    <a:bodyPr/>
                    <a:lstStyle/>
                    <a:p>
                      <a:pPr fontAlgn="t">
                        <a:lnSpc>
                          <a:spcPct val="150000"/>
                        </a:lnSpc>
                        <a:spcAft>
                          <a:spcPts val="1015"/>
                        </a:spcAft>
                      </a:pPr>
                      <a:r>
                        <a:rPr lang="de-DE" sz="1600" dirty="0">
                          <a:effectLst/>
                        </a:rPr>
                        <a:t>Nachkomme, wisse: in den harten Jahren,</a:t>
                      </a:r>
                      <a:br>
                        <a:rPr lang="de-DE" sz="1600" dirty="0">
                          <a:effectLst/>
                        </a:rPr>
                      </a:br>
                      <a:r>
                        <a:rPr lang="de-DE" sz="1600" dirty="0">
                          <a:effectLst/>
                        </a:rPr>
                        <a:t>Treue dem Volk, Pflicht und Vaterland ,</a:t>
                      </a:r>
                      <a:br>
                        <a:rPr lang="de-DE" sz="1600" dirty="0">
                          <a:effectLst/>
                        </a:rPr>
                      </a:br>
                      <a:r>
                        <a:rPr lang="de-DE" sz="1600" dirty="0">
                          <a:effectLst/>
                        </a:rPr>
                        <a:t>Durch die Eisbänke des </a:t>
                      </a:r>
                      <a:r>
                        <a:rPr lang="de-DE" sz="1600" dirty="0" err="1">
                          <a:effectLst/>
                        </a:rPr>
                        <a:t>Ladoga</a:t>
                      </a:r>
                      <a:r>
                        <a:rPr lang="de-DE" sz="1600" dirty="0">
                          <a:effectLst/>
                        </a:rPr>
                        <a:t/>
                      </a:r>
                      <a:br>
                        <a:rPr lang="de-DE" sz="1600" dirty="0">
                          <a:effectLst/>
                        </a:rPr>
                      </a:br>
                      <a:r>
                        <a:rPr lang="de-DE" sz="1600" dirty="0">
                          <a:effectLst/>
                        </a:rPr>
                        <a:t>Von hier aus fuhren wir die Straße des Lebens,</a:t>
                      </a:r>
                      <a:br>
                        <a:rPr lang="de-DE" sz="1600" dirty="0">
                          <a:effectLst/>
                        </a:rPr>
                      </a:br>
                      <a:r>
                        <a:rPr lang="de-DE" sz="1600" dirty="0">
                          <a:effectLst/>
                        </a:rPr>
                        <a:t>Das Leben stirbt nie.</a:t>
                      </a:r>
                      <a:endParaRPr lang="ru-RU" sz="1600" dirty="0">
                        <a:effectLst/>
                        <a:latin typeface="Times New Roman"/>
                        <a:ea typeface="Times New Roman"/>
                      </a:endParaRPr>
                    </a:p>
                  </a:txBody>
                  <a:tcPr marL="68580" marR="68580" marT="0" marB="0" anchor="ctr"/>
                </a:tc>
                <a:tc>
                  <a:txBody>
                    <a:bodyPr/>
                    <a:lstStyle/>
                    <a:p>
                      <a:pPr fontAlgn="t">
                        <a:lnSpc>
                          <a:spcPct val="150000"/>
                        </a:lnSpc>
                        <a:spcAft>
                          <a:spcPts val="1015"/>
                        </a:spcAft>
                      </a:pPr>
                      <a:r>
                        <a:rPr lang="ru-RU" sz="1600" dirty="0">
                          <a:effectLst/>
                        </a:rPr>
                        <a:t>Потомок, знай: в суровые года,</a:t>
                      </a:r>
                      <a:br>
                        <a:rPr lang="ru-RU" sz="1600" dirty="0">
                          <a:effectLst/>
                        </a:rPr>
                      </a:br>
                      <a:r>
                        <a:rPr lang="ru-RU" sz="1600" dirty="0">
                          <a:effectLst/>
                        </a:rPr>
                        <a:t>Верны народу, долгу и Отчизне,</a:t>
                      </a:r>
                      <a:br>
                        <a:rPr lang="ru-RU" sz="1600" dirty="0">
                          <a:effectLst/>
                        </a:rPr>
                      </a:br>
                      <a:r>
                        <a:rPr lang="ru-RU" sz="1600" dirty="0">
                          <a:effectLst/>
                        </a:rPr>
                        <a:t>Через торосы ладожского льда</a:t>
                      </a:r>
                      <a:br>
                        <a:rPr lang="ru-RU" sz="1600" dirty="0">
                          <a:effectLst/>
                        </a:rPr>
                      </a:br>
                      <a:r>
                        <a:rPr lang="ru-RU" sz="1600" dirty="0">
                          <a:effectLst/>
                        </a:rPr>
                        <a:t>Отсюда мы вели дорогу Жизни,</a:t>
                      </a:r>
                      <a:br>
                        <a:rPr lang="ru-RU" sz="1600" dirty="0">
                          <a:effectLst/>
                        </a:rPr>
                      </a:br>
                      <a:r>
                        <a:rPr lang="ru-RU" sz="1600" dirty="0">
                          <a:effectLst/>
                        </a:rPr>
                        <a:t>Чтоб жизнь не умирала никогда.</a:t>
                      </a:r>
                      <a:endParaRPr lang="ru-RU" sz="1600" dirty="0">
                        <a:effectLst/>
                        <a:latin typeface="Times New Roman"/>
                        <a:ea typeface="Times New Roman"/>
                      </a:endParaRPr>
                    </a:p>
                  </a:txBody>
                  <a:tcPr marL="68580" marR="68580" marT="0" marB="0" anchor="ctr"/>
                </a:tc>
              </a:tr>
            </a:tbl>
          </a:graphicData>
        </a:graphic>
      </p:graphicFrame>
      <p:sp>
        <p:nvSpPr>
          <p:cNvPr id="5" name="Прямоугольник 4"/>
          <p:cNvSpPr/>
          <p:nvPr/>
        </p:nvSpPr>
        <p:spPr>
          <a:xfrm>
            <a:off x="1331640" y="3244334"/>
            <a:ext cx="5760640" cy="1384995"/>
          </a:xfrm>
          <a:prstGeom prst="rect">
            <a:avLst/>
          </a:prstGeom>
        </p:spPr>
        <p:txBody>
          <a:bodyPr wrap="square">
            <a:spAutoFit/>
          </a:bodyPr>
          <a:lstStyle/>
          <a:p>
            <a:pPr algn="ctr"/>
            <a:endParaRPr lang="de-DE" sz="2800" dirty="0" smtClean="0">
              <a:solidFill>
                <a:srgbClr val="FF0000"/>
              </a:solidFill>
            </a:endParaRPr>
          </a:p>
          <a:p>
            <a:pPr algn="ctr"/>
            <a:r>
              <a:rPr lang="de-DE" sz="2800" dirty="0" smtClean="0">
                <a:solidFill>
                  <a:srgbClr val="FF0000"/>
                </a:solidFill>
              </a:rPr>
              <a:t>Niemand </a:t>
            </a:r>
            <a:r>
              <a:rPr lang="de-DE" sz="2800" dirty="0">
                <a:solidFill>
                  <a:srgbClr val="FF0000"/>
                </a:solidFill>
              </a:rPr>
              <a:t>ist vergessen, </a:t>
            </a:r>
            <a:endParaRPr lang="de-DE" sz="2800" dirty="0" smtClean="0">
              <a:solidFill>
                <a:srgbClr val="FF0000"/>
              </a:solidFill>
            </a:endParaRPr>
          </a:p>
          <a:p>
            <a:pPr algn="ctr"/>
            <a:r>
              <a:rPr lang="de-DE" sz="2800" dirty="0" smtClean="0">
                <a:solidFill>
                  <a:srgbClr val="FF0000"/>
                </a:solidFill>
              </a:rPr>
              <a:t>nichts </a:t>
            </a:r>
            <a:r>
              <a:rPr lang="de-DE" sz="2800" dirty="0">
                <a:solidFill>
                  <a:srgbClr val="FF0000"/>
                </a:solidFill>
              </a:rPr>
              <a:t>ist </a:t>
            </a:r>
            <a:r>
              <a:rPr lang="de-DE" sz="2800" dirty="0" smtClean="0">
                <a:solidFill>
                  <a:srgbClr val="FF0000"/>
                </a:solidFill>
              </a:rPr>
              <a:t>vergessen!</a:t>
            </a:r>
            <a:endParaRPr lang="de-DE" sz="2800" dirty="0">
              <a:solidFill>
                <a:srgbClr val="FF0000"/>
              </a:solidFill>
            </a:endParaRPr>
          </a:p>
        </p:txBody>
      </p:sp>
    </p:spTree>
    <p:extLst>
      <p:ext uri="{BB962C8B-B14F-4D97-AF65-F5344CB8AC3E}">
        <p14:creationId xmlns:p14="http://schemas.microsoft.com/office/powerpoint/2010/main" xmlns="" val="29866102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de-DE" sz="2200" dirty="0" smtClean="0">
                <a:latin typeface="Times New Roman" panose="02020603050405020304" pitchFamily="18" charset="0"/>
                <a:cs typeface="Times New Roman" panose="02020603050405020304" pitchFamily="18" charset="0"/>
              </a:rPr>
              <a:t>September 1941:       </a:t>
            </a:r>
            <a:r>
              <a:rPr lang="de-DE" b="0" dirty="0" smtClean="0">
                <a:latin typeface="Times New Roman" panose="02020603050405020304" pitchFamily="18" charset="0"/>
                <a:cs typeface="Times New Roman" panose="02020603050405020304" pitchFamily="18" charset="0"/>
              </a:rPr>
              <a:t/>
            </a:r>
            <a:br>
              <a:rPr lang="de-DE" b="0" dirty="0" smtClean="0">
                <a:latin typeface="Times New Roman" panose="02020603050405020304" pitchFamily="18" charset="0"/>
                <a:cs typeface="Times New Roman" panose="02020603050405020304" pitchFamily="18" charset="0"/>
              </a:rPr>
            </a:br>
            <a:endParaRPr lang="ru-RU" b="0" dirty="0"/>
          </a:p>
        </p:txBody>
      </p:sp>
      <p:pic>
        <p:nvPicPr>
          <p:cNvPr id="6" name="Picture 2" descr="https://smolbattle.ru/data/attachments/122/122001-744a472d91d8c04591edb95bb9982b00.jpg"/>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l="1322" r="1322"/>
          <a:stretch>
            <a:fillRect/>
          </a:stretch>
        </p:blipFill>
        <p:spPr bwMode="auto">
          <a:xfrm>
            <a:off x="1907704" y="692696"/>
            <a:ext cx="5688631" cy="317626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Текст 3"/>
          <p:cNvSpPr>
            <a:spLocks noGrp="1"/>
          </p:cNvSpPr>
          <p:nvPr>
            <p:ph type="body" sz="half" idx="2"/>
          </p:nvPr>
        </p:nvSpPr>
        <p:spPr/>
        <p:txBody>
          <a:bodyPr>
            <a:normAutofit/>
          </a:bodyPr>
          <a:lstStyle/>
          <a:p>
            <a:pPr algn="ctr"/>
            <a:r>
              <a:rPr lang="de-DE" sz="1800" b="0" dirty="0" smtClean="0">
                <a:latin typeface="Times New Roman" panose="02020603050405020304" pitchFamily="18" charset="0"/>
                <a:cs typeface="Times New Roman" panose="02020603050405020304" pitchFamily="18" charset="0"/>
              </a:rPr>
              <a:t>2.544.000 Menschen (darunter etwa</a:t>
            </a:r>
            <a:r>
              <a:rPr lang="de-DE" sz="1800" dirty="0" smtClean="0">
                <a:latin typeface="Times New Roman" panose="02020603050405020304" pitchFamily="18" charset="0"/>
                <a:cs typeface="Times New Roman" panose="02020603050405020304" pitchFamily="18" charset="0"/>
              </a:rPr>
              <a:t> </a:t>
            </a:r>
            <a:r>
              <a:rPr lang="de-DE" sz="1800" b="0" dirty="0" smtClean="0">
                <a:latin typeface="Times New Roman" panose="02020603050405020304" pitchFamily="18" charset="0"/>
                <a:cs typeface="Times New Roman" panose="02020603050405020304" pitchFamily="18" charset="0"/>
              </a:rPr>
              <a:t>400.000 Kinder) </a:t>
            </a:r>
            <a:br>
              <a:rPr lang="de-DE" sz="1800" b="0" dirty="0" smtClean="0">
                <a:latin typeface="Times New Roman" panose="02020603050405020304" pitchFamily="18" charset="0"/>
                <a:cs typeface="Times New Roman" panose="02020603050405020304" pitchFamily="18" charset="0"/>
              </a:rPr>
            </a:br>
            <a:endParaRPr lang="ru-R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741741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27584" y="692696"/>
            <a:ext cx="7560840" cy="53285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30814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de-DE" dirty="0"/>
              <a:t>Die Not in der besetzten Stadt wuchs. </a:t>
            </a:r>
            <a:endParaRPr lang="ru-RU" dirty="0"/>
          </a:p>
        </p:txBody>
      </p:sp>
      <p:sp>
        <p:nvSpPr>
          <p:cNvPr id="5" name="Рисунок 4"/>
          <p:cNvSpPr>
            <a:spLocks noGrp="1"/>
          </p:cNvSpPr>
          <p:nvPr>
            <p:ph type="pic" idx="1"/>
          </p:nvPr>
        </p:nvSpPr>
        <p:spPr/>
      </p:sp>
      <p:sp>
        <p:nvSpPr>
          <p:cNvPr id="4" name="Текст 3"/>
          <p:cNvSpPr>
            <a:spLocks noGrp="1"/>
          </p:cNvSpPr>
          <p:nvPr>
            <p:ph type="body" sz="half" idx="2"/>
          </p:nvPr>
        </p:nvSpPr>
        <p:spPr/>
        <p:txBody>
          <a:bodyPr/>
          <a:lstStyle/>
          <a:p>
            <a:pPr algn="ctr"/>
            <a:r>
              <a:rPr lang="de-DE" sz="1600" b="1" dirty="0" smtClean="0">
                <a:latin typeface="Times New Roman" panose="02020603050405020304" pitchFamily="18" charset="0"/>
                <a:cs typeface="Times New Roman" panose="02020603050405020304" pitchFamily="18" charset="0"/>
              </a:rPr>
              <a:t>Am </a:t>
            </a:r>
            <a:r>
              <a:rPr lang="de-DE" sz="1600" b="1" dirty="0">
                <a:latin typeface="Times New Roman" panose="02020603050405020304" pitchFamily="18" charset="0"/>
                <a:cs typeface="Times New Roman" panose="02020603050405020304" pitchFamily="18" charset="0"/>
              </a:rPr>
              <a:t>1. Oktober begann die Hungersnot.</a:t>
            </a:r>
            <a:endParaRPr lang="ru-RU" sz="1600" b="1" dirty="0">
              <a:latin typeface="Times New Roman" panose="02020603050405020304" pitchFamily="18" charset="0"/>
              <a:cs typeface="Times New Roman" panose="02020603050405020304" pitchFamily="18" charset="0"/>
            </a:endParaRPr>
          </a:p>
          <a:p>
            <a:endParaRPr lang="ru-RU" dirty="0"/>
          </a:p>
        </p:txBody>
      </p:sp>
      <p:pic>
        <p:nvPicPr>
          <p:cNvPr id="2052" name="Picture 4" descr="http://www.elabuga.com/silverLibrary/img/blockadeChildren03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15616" y="311451"/>
            <a:ext cx="7488832" cy="45307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9218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de-DE" sz="2400" dirty="0"/>
              <a:t>20. November 1941 </a:t>
            </a:r>
            <a:endParaRPr lang="ru-RU" sz="2400" dirty="0"/>
          </a:p>
        </p:txBody>
      </p:sp>
      <p:pic>
        <p:nvPicPr>
          <p:cNvPr id="4098" name="Picture 2" descr="https://www.fessl.ru/images/news/2019/01_19/yubilejnyj-vystavochnyj-proekt-pobeda-leningrada/3.jpg"/>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l="1000" r="1000"/>
          <a:stretch>
            <a:fillRect/>
          </a:stretch>
        </p:blipFill>
        <p:spPr bwMode="auto">
          <a:xfrm>
            <a:off x="1907704" y="692696"/>
            <a:ext cx="5486400" cy="41148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Текст 3"/>
          <p:cNvSpPr>
            <a:spLocks noGrp="1"/>
          </p:cNvSpPr>
          <p:nvPr>
            <p:ph type="body" sz="half" idx="2"/>
          </p:nvPr>
        </p:nvSpPr>
        <p:spPr/>
        <p:txBody>
          <a:bodyPr>
            <a:noAutofit/>
          </a:bodyPr>
          <a:lstStyle/>
          <a:p>
            <a:pPr algn="ctr"/>
            <a:r>
              <a:rPr lang="de-DE" sz="2000" b="1" dirty="0" smtClean="0"/>
              <a:t>250 Gramm</a:t>
            </a:r>
          </a:p>
          <a:p>
            <a:pPr algn="ctr"/>
            <a:r>
              <a:rPr lang="de-DE" sz="2000" b="1" dirty="0" smtClean="0"/>
              <a:t>125 Gramm</a:t>
            </a:r>
          </a:p>
          <a:p>
            <a:pPr algn="ctr"/>
            <a:r>
              <a:rPr lang="de-DE" sz="2000" dirty="0" smtClean="0"/>
              <a:t> </a:t>
            </a:r>
            <a:r>
              <a:rPr lang="de-DE" sz="2000" dirty="0"/>
              <a:t>„125-Blockade-Gramm, hälftig aus Feuer und Blut“ </a:t>
            </a:r>
            <a:endParaRPr lang="ru-RU" sz="2000" b="1" dirty="0"/>
          </a:p>
        </p:txBody>
      </p:sp>
    </p:spTree>
    <p:extLst>
      <p:ext uri="{BB962C8B-B14F-4D97-AF65-F5344CB8AC3E}">
        <p14:creationId xmlns:p14="http://schemas.microsoft.com/office/powerpoint/2010/main" xmlns="" val="3854332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de-DE" dirty="0"/>
              <a:t>22. November 1941</a:t>
            </a:r>
            <a:endParaRPr lang="ru-RU" dirty="0"/>
          </a:p>
        </p:txBody>
      </p:sp>
      <p:sp>
        <p:nvSpPr>
          <p:cNvPr id="5" name="Рисунок 4"/>
          <p:cNvSpPr>
            <a:spLocks noGrp="1"/>
          </p:cNvSpPr>
          <p:nvPr>
            <p:ph type="pic" idx="1"/>
          </p:nvPr>
        </p:nvSpPr>
        <p:spPr/>
      </p:sp>
      <p:sp>
        <p:nvSpPr>
          <p:cNvPr id="4" name="Текст 3"/>
          <p:cNvSpPr>
            <a:spLocks noGrp="1"/>
          </p:cNvSpPr>
          <p:nvPr>
            <p:ph type="body" sz="half" idx="2"/>
          </p:nvPr>
        </p:nvSpPr>
        <p:spPr/>
        <p:txBody>
          <a:bodyPr>
            <a:normAutofit fontScale="92500"/>
          </a:bodyPr>
          <a:lstStyle/>
          <a:p>
            <a:pPr algn="just"/>
            <a:r>
              <a:rPr lang="de-DE" sz="1600" dirty="0" smtClean="0">
                <a:latin typeface="Times New Roman" panose="02020603050405020304" pitchFamily="18" charset="0"/>
                <a:cs typeface="Times New Roman" panose="02020603050405020304" pitchFamily="18" charset="0"/>
              </a:rPr>
              <a:t>In </a:t>
            </a:r>
            <a:r>
              <a:rPr lang="de-DE" sz="1600" dirty="0">
                <a:latin typeface="Times New Roman" panose="02020603050405020304" pitchFamily="18" charset="0"/>
                <a:cs typeface="Times New Roman" panose="02020603050405020304" pitchFamily="18" charset="0"/>
              </a:rPr>
              <a:t>der Nacht von 22. November 1941 fuhr die erste Kolonne aus 60 Lkws über den See. Sie brachten 33 Tonnen Lebensmittel in die belagerte Stadt. So öffnete sich die sogenannte „Straße des Lebens“. </a:t>
            </a:r>
            <a:endParaRPr lang="ru-RU" sz="1600" dirty="0">
              <a:latin typeface="Times New Roman" panose="02020603050405020304" pitchFamily="18" charset="0"/>
              <a:cs typeface="Times New Roman" panose="02020603050405020304" pitchFamily="18" charset="0"/>
            </a:endParaRPr>
          </a:p>
          <a:p>
            <a:endParaRPr lang="ru-RU" dirty="0"/>
          </a:p>
        </p:txBody>
      </p:sp>
      <p:pic>
        <p:nvPicPr>
          <p:cNvPr id="5124" name="Picture 4" descr="https://mtdata.ru/u5/photo1CDC/20405210368-0/original.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187624" y="476672"/>
            <a:ext cx="6048672" cy="41998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5669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alexandrtrofimov.ru/wp-content/uploads/2016/11/DOR4.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3" y="764705"/>
            <a:ext cx="4963012" cy="3024336"/>
          </a:xfrm>
          <a:prstGeom prst="rect">
            <a:avLst/>
          </a:prstGeom>
          <a:noFill/>
          <a:extLst>
            <a:ext uri="{909E8E84-426E-40DD-AFC4-6F175D3DCCD1}">
              <a14:hiddenFill xmlns:a14="http://schemas.microsoft.com/office/drawing/2010/main" xmlns="">
                <a:solidFill>
                  <a:srgbClr val="FFFFFF"/>
                </a:solidFill>
              </a14:hiddenFill>
            </a:ext>
          </a:extLst>
        </p:spPr>
      </p:pic>
      <p:pic>
        <p:nvPicPr>
          <p:cNvPr id="6148" name="Picture 4" descr="https://sun1-99.userapi.com/LPR35ZnEMWE_kJPGYuihX3colh6wL_-SyqyZzA/4JXL_r-xdGQ.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620688"/>
            <a:ext cx="3571875" cy="56864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2487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900igr.net/up/datai/225622/0022-027-.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476672"/>
            <a:ext cx="4943475" cy="3657600"/>
          </a:xfrm>
          <a:prstGeom prst="rect">
            <a:avLst/>
          </a:prstGeom>
          <a:noFill/>
          <a:extLst>
            <a:ext uri="{909E8E84-426E-40DD-AFC4-6F175D3DCCD1}">
              <a14:hiddenFill xmlns:a14="http://schemas.microsoft.com/office/drawing/2010/main" xmlns="">
                <a:solidFill>
                  <a:srgbClr val="FFFFFF"/>
                </a:solidFill>
              </a14:hiddenFill>
            </a:ext>
          </a:extLst>
        </p:spPr>
      </p:pic>
      <p:pic>
        <p:nvPicPr>
          <p:cNvPr id="7172" name="Picture 4" descr="https://ic.pics.livejournal.com/fotosergs/50471229/1380391/1380391_origina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923928" y="3140968"/>
            <a:ext cx="4739679" cy="34599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93126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de-DE" sz="3600" dirty="0"/>
              <a:t>die „Arterie des Lebens“</a:t>
            </a:r>
            <a:endParaRPr lang="ru-RU" sz="3600" dirty="0"/>
          </a:p>
        </p:txBody>
      </p:sp>
      <p:sp>
        <p:nvSpPr>
          <p:cNvPr id="4" name="Текст 3"/>
          <p:cNvSpPr>
            <a:spLocks noGrp="1"/>
          </p:cNvSpPr>
          <p:nvPr>
            <p:ph type="body" sz="half" idx="2"/>
          </p:nvPr>
        </p:nvSpPr>
        <p:spPr/>
        <p:txBody>
          <a:bodyPr>
            <a:normAutofit/>
          </a:bodyPr>
          <a:lstStyle/>
          <a:p>
            <a:pPr algn="ctr"/>
            <a:r>
              <a:rPr lang="de-DE" sz="2000" dirty="0">
                <a:latin typeface="Times New Roman" panose="02020603050405020304" pitchFamily="18" charset="0"/>
                <a:cs typeface="Times New Roman" panose="02020603050405020304" pitchFamily="18" charset="0"/>
              </a:rPr>
              <a:t>eine Ölpipeline durch den Ladogasee </a:t>
            </a:r>
            <a:endParaRPr lang="ru-RU" sz="2000" dirty="0">
              <a:latin typeface="Times New Roman" panose="02020603050405020304" pitchFamily="18" charset="0"/>
              <a:cs typeface="Times New Roman" panose="02020603050405020304" pitchFamily="18" charset="0"/>
            </a:endParaRPr>
          </a:p>
        </p:txBody>
      </p:sp>
      <p:pic>
        <p:nvPicPr>
          <p:cNvPr id="4098" name="Picture 2" descr="http://i.mycdn.me/i?r=AzEPZsRbOZEKgBhR0XGMT1RktFSdOJvitQe9X0bbCEO2h6aKTM5SRkZCeTgDn6uOyic"/>
          <p:cNvPicPr>
            <a:picLocks noGrp="1" noChangeAspect="1" noChangeArrowheads="1"/>
          </p:cNvPicPr>
          <p:nvPr>
            <p:ph type="pic" idx="1"/>
          </p:nvPr>
        </p:nvPicPr>
        <p:blipFill>
          <a:blip r:embed="rId2">
            <a:extLst>
              <a:ext uri="{28A0092B-C50C-407E-A947-70E740481C1C}">
                <a14:useLocalDpi xmlns:a14="http://schemas.microsoft.com/office/drawing/2010/main" xmlns="" val="0"/>
              </a:ext>
            </a:extLst>
          </a:blip>
          <a:srcRect l="5599" r="5599"/>
          <a:stretch>
            <a:fillRect/>
          </a:stretch>
        </p:blipFill>
        <p:spPr bwMode="auto">
          <a:xfrm>
            <a:off x="3327010" y="692696"/>
            <a:ext cx="5486400" cy="4114800"/>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s://mtdata.ru/u29/photoE1BA/20505535272-0/original.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54755"/>
            <a:ext cx="2852499" cy="201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539580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392</TotalTime>
  <Words>131</Words>
  <Application>Microsoft Office PowerPoint</Application>
  <PresentationFormat>Экран (4:3)</PresentationFormat>
  <Paragraphs>19</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Die Straße des Lebens  auf dem Ladogasee während der Blockade Leningrads im Zweiten Weltkrieg </vt:lpstr>
      <vt:lpstr>September 1941:        </vt:lpstr>
      <vt:lpstr>Слайд 3</vt:lpstr>
      <vt:lpstr>Die Not in der besetzten Stadt wuchs. </vt:lpstr>
      <vt:lpstr>20. November 1941 </vt:lpstr>
      <vt:lpstr>22. November 1941</vt:lpstr>
      <vt:lpstr>Слайд 7</vt:lpstr>
      <vt:lpstr>Слайд 8</vt:lpstr>
      <vt:lpstr>die „Arterie des Lebens“</vt:lpstr>
      <vt:lpstr>Слайд 10</vt:lpstr>
      <vt:lpstr>Слайд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Straße des Lebens</dc:title>
  <dc:creator>Светлана</dc:creator>
  <cp:lastModifiedBy>Yakovleva_S_P</cp:lastModifiedBy>
  <cp:revision>51</cp:revision>
  <dcterms:created xsi:type="dcterms:W3CDTF">2020-11-04T18:32:56Z</dcterms:created>
  <dcterms:modified xsi:type="dcterms:W3CDTF">2020-11-19T12:25:54Z</dcterms:modified>
</cp:coreProperties>
</file>